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5" r:id="rId24"/>
    <p:sldId id="293"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A3F"/>
    <a:srgbClr val="325AA3"/>
    <a:srgbClr val="244073"/>
    <a:srgbClr val="13477E"/>
    <a:srgbClr val="182C4E"/>
    <a:srgbClr val="000000"/>
    <a:srgbClr val="BC8D00"/>
    <a:srgbClr val="0C242A"/>
    <a:srgbClr val="08171B"/>
    <a:srgbClr val="061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0" autoAdjust="0"/>
    <p:restoredTop sz="72892"/>
  </p:normalViewPr>
  <p:slideViewPr>
    <p:cSldViewPr snapToGrid="0">
      <p:cViewPr varScale="1">
        <p:scale>
          <a:sx n="163" d="100"/>
          <a:sy n="163" d="100"/>
        </p:scale>
        <p:origin x="2112" y="184"/>
      </p:cViewPr>
      <p:guideLst/>
    </p:cSldViewPr>
  </p:slideViewPr>
  <p:notesTextViewPr>
    <p:cViewPr>
      <p:scale>
        <a:sx n="170" d="100"/>
        <a:sy n="170" d="100"/>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pPr>
            <a:lnSpc>
              <a:spcPct val="100000"/>
            </a:lnSpc>
          </a:pPr>
          <a:r>
            <a:rPr lang="en-US" sz="1700" dirty="0"/>
            <a:t>Our unsupervised system performs better than any other unsupervised algorithm in all datasets</a:t>
          </a:r>
          <a:endParaRPr lang="en-GR" sz="1700"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pPr>
            <a:lnSpc>
              <a:spcPct val="100000"/>
            </a:lnSpc>
          </a:pPr>
          <a:r>
            <a:rPr lang="en-US" sz="1700" dirty="0"/>
            <a:t>The performance of our system is more stable on the four datasets</a:t>
          </a:r>
          <a:endParaRPr lang="en-GR" sz="1700"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pPr>
            <a:lnSpc>
              <a:spcPct val="100000"/>
            </a:lnSpc>
          </a:pPr>
          <a:r>
            <a:rPr lang="en-US" sz="1700" dirty="0"/>
            <a:t>The comparison with semi-supervised systems shows that our system always performs better than the most frequent sense heuristic when we use information from sense-labeled corpora</a:t>
          </a:r>
          <a:endParaRPr lang="en-GR" sz="1700"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pPr>
            <a:lnSpc>
              <a:spcPct val="100000"/>
            </a:lnSpc>
          </a:pPr>
          <a:r>
            <a:rPr lang="en-US" sz="1700" dirty="0"/>
            <a:t>The performance of our system is close to the results obtained with </a:t>
          </a:r>
          <a:r>
            <a:rPr lang="en-US" sz="1700" dirty="0" err="1"/>
            <a:t>Babelfy</a:t>
          </a:r>
          <a:r>
            <a:rPr lang="en-US" sz="1700" dirty="0"/>
            <a:t> on S13 and substantially higher on KORE50</a:t>
          </a:r>
          <a:endParaRPr lang="en-GR" sz="1700" dirty="0"/>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pPr>
            <a:lnSpc>
              <a:spcPct val="100000"/>
            </a:lnSpc>
          </a:pPr>
          <a:r>
            <a:rPr lang="en-US" sz="1700" dirty="0"/>
            <a:t>It is also difficult to exploit distributional information on this data set because the sentences are short and, in many cases, cryptic. </a:t>
          </a:r>
          <a:endParaRPr lang="en-GR" sz="1700"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3B1BA098-C829-7B4A-B266-36B43ACFD661}">
      <dgm:prSet custT="1"/>
      <dgm:spPr/>
      <dgm:t>
        <a:bodyPr/>
        <a:lstStyle/>
        <a:p>
          <a:pPr>
            <a:lnSpc>
              <a:spcPct val="100000"/>
            </a:lnSpc>
          </a:pPr>
          <a:endParaRPr lang="en-GR" sz="800" dirty="0"/>
        </a:p>
      </dgm:t>
    </dgm:pt>
    <dgm:pt modelId="{B5CA1DF1-FA3E-3746-A5BC-A52DCF94A0AE}" type="parTrans" cxnId="{4048581D-B390-FB4D-A928-D3C87D7367A2}">
      <dgm:prSet/>
      <dgm:spPr/>
      <dgm:t>
        <a:bodyPr/>
        <a:lstStyle/>
        <a:p>
          <a:endParaRPr lang="en-GB"/>
        </a:p>
      </dgm:t>
    </dgm:pt>
    <dgm:pt modelId="{5C55CF88-4260-6B45-82E0-BE841976CAD1}" type="sibTrans" cxnId="{4048581D-B390-FB4D-A928-D3C87D7367A2}">
      <dgm:prSet/>
      <dgm:spPr/>
      <dgm:t>
        <a:bodyPr/>
        <a:lstStyle/>
        <a:p>
          <a:endParaRPr lang="en-GB"/>
        </a:p>
      </dgm:t>
    </dgm:pt>
    <dgm:pt modelId="{686B6E86-9B03-A24F-B73E-56330D780F38}">
      <dgm:prSet custT="1"/>
      <dgm:spPr/>
      <dgm:t>
        <a:bodyPr/>
        <a:lstStyle/>
        <a:p>
          <a:pPr>
            <a:lnSpc>
              <a:spcPct val="100000"/>
            </a:lnSpc>
          </a:pPr>
          <a:endParaRPr lang="en-GR" sz="800" dirty="0"/>
        </a:p>
      </dgm:t>
    </dgm:pt>
    <dgm:pt modelId="{300CA2C3-BECA-8D41-84DD-CC52BA4BAE8F}" type="parTrans" cxnId="{D3A3423D-334B-F54B-802A-299650E3A7C5}">
      <dgm:prSet/>
      <dgm:spPr/>
      <dgm:t>
        <a:bodyPr/>
        <a:lstStyle/>
        <a:p>
          <a:endParaRPr lang="en-GB"/>
        </a:p>
      </dgm:t>
    </dgm:pt>
    <dgm:pt modelId="{9120F63C-F3F8-1240-AF9F-C7EA8B713F6E}" type="sibTrans" cxnId="{D3A3423D-334B-F54B-802A-299650E3A7C5}">
      <dgm:prSet/>
      <dgm:spPr/>
      <dgm:t>
        <a:bodyPr/>
        <a:lstStyle/>
        <a:p>
          <a:endParaRPr lang="en-GB"/>
        </a:p>
      </dgm:t>
    </dgm:pt>
    <dgm:pt modelId="{5C180190-9D1E-9540-A1CE-1C8BA433B7A0}">
      <dgm:prSet custT="1"/>
      <dgm:spPr/>
      <dgm:t>
        <a:bodyPr/>
        <a:lstStyle/>
        <a:p>
          <a:pPr>
            <a:lnSpc>
              <a:spcPct val="100000"/>
            </a:lnSpc>
          </a:pPr>
          <a:endParaRPr lang="en-GR" sz="800" dirty="0"/>
        </a:p>
      </dgm:t>
    </dgm:pt>
    <dgm:pt modelId="{B3B92A4F-E8CD-8A45-9486-3FBF52F1901C}" type="parTrans" cxnId="{013EA762-C05C-464F-A181-81291529AF6D}">
      <dgm:prSet/>
      <dgm:spPr/>
      <dgm:t>
        <a:bodyPr/>
        <a:lstStyle/>
        <a:p>
          <a:endParaRPr lang="en-GB"/>
        </a:p>
      </dgm:t>
    </dgm:pt>
    <dgm:pt modelId="{ECA93B56-9484-504B-879B-E520C40F36F1}" type="sibTrans" cxnId="{013EA762-C05C-464F-A181-81291529AF6D}">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custScaleY="104834">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custScaleY="101523">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F1619115-B1DD-8242-990B-A24CFD3D3AA4}" type="presOf" srcId="{686B6E86-9B03-A24F-B73E-56330D780F38}" destId="{279CEBA3-AFD6-5A42-9FB5-7B68A448901C}" srcOrd="0" destOrd="1" presId="urn:microsoft.com/office/officeart/2005/8/layout/list1"/>
    <dgm:cxn modelId="{12331B1B-F89A-E44A-89A1-648DE8EC5697}" type="presOf" srcId="{E5C8B0E4-5CAD-1743-9198-DF58666051A2}" destId="{279CEBA3-AFD6-5A42-9FB5-7B68A448901C}" srcOrd="0" destOrd="2" presId="urn:microsoft.com/office/officeart/2005/8/layout/list1"/>
    <dgm:cxn modelId="{4048581D-B390-FB4D-A928-D3C87D7367A2}" srcId="{4D9E29CE-C24F-9044-BB3A-124354B76EEC}" destId="{3B1BA098-C829-7B4A-B266-36B43ACFD661}" srcOrd="1" destOrd="0" parTransId="{B5CA1DF1-FA3E-3746-A5BC-A52DCF94A0AE}" sibTransId="{5C55CF88-4260-6B45-82E0-BE841976CAD1}"/>
    <dgm:cxn modelId="{8E68A634-98E8-3948-B307-95659662FC5B}" type="presOf" srcId="{FC849399-1C56-184D-95DA-B39954D8D949}" destId="{279CEBA3-AFD6-5A42-9FB5-7B68A448901C}" srcOrd="0" destOrd="4" presId="urn:microsoft.com/office/officeart/2005/8/layout/list1"/>
    <dgm:cxn modelId="{D3A3423D-334B-F54B-802A-299650E3A7C5}" srcId="{88A99AE3-0C12-7140-AC11-332B8FBA4B9F}" destId="{686B6E86-9B03-A24F-B73E-56330D780F38}" srcOrd="1" destOrd="0" parTransId="{300CA2C3-BECA-8D41-84DD-CC52BA4BAE8F}" sibTransId="{9120F63C-F3F8-1240-AF9F-C7EA8B713F6E}"/>
    <dgm:cxn modelId="{013EA762-C05C-464F-A181-81291529AF6D}" srcId="{88A99AE3-0C12-7140-AC11-332B8FBA4B9F}" destId="{5C180190-9D1E-9540-A1CE-1C8BA433B7A0}" srcOrd="3" destOrd="0" parTransId="{B3B92A4F-E8CD-8A45-9486-3FBF52F1901C}" sibTransId="{ECA93B56-9484-504B-879B-E520C40F36F1}"/>
    <dgm:cxn modelId="{A01E5266-553A-4E43-A860-C03E05ACAD89}" type="presOf" srcId="{3B1BA098-C829-7B4A-B266-36B43ACFD661}" destId="{7AE2683C-5940-8F49-96FE-34B4F9ED052C}" srcOrd="0" destOrd="1"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2"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2" presId="urn:microsoft.com/office/officeart/2005/8/layout/list1"/>
    <dgm:cxn modelId="{6A5B3AB2-3D95-324E-8805-B5DD637072BC}" type="presOf" srcId="{5C180190-9D1E-9540-A1CE-1C8BA433B7A0}" destId="{279CEBA3-AFD6-5A42-9FB5-7B68A448901C}" srcOrd="0" destOrd="3"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2"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4"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282687"/>
          <a:ext cx="10951859" cy="213987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Our unsupervised system performs better than any other unsupervised algorithm in all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performance of our system is more stable on the four datasets</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The comparison with semi-supervised systems shows that our system always performs better than the most frequent sense heuristic when we use information from sense-labeled corpora</a:t>
          </a:r>
          <a:endParaRPr lang="en-GR" sz="1700" kern="1200" dirty="0"/>
        </a:p>
      </dsp:txBody>
      <dsp:txXfrm>
        <a:off x="0" y="282687"/>
        <a:ext cx="10951859" cy="2139871"/>
      </dsp:txXfrm>
    </dsp:sp>
    <dsp:sp modelId="{4443D7BC-B182-834D-A588-F03AAF3D9539}">
      <dsp:nvSpPr>
        <dsp:cNvPr id="0" name=""/>
        <dsp:cNvSpPr/>
      </dsp:nvSpPr>
      <dsp:spPr>
        <a:xfrm>
          <a:off x="547593" y="17007"/>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73532" y="42946"/>
        <a:ext cx="7614424" cy="479482"/>
      </dsp:txXfrm>
    </dsp:sp>
    <dsp:sp modelId="{7AE2683C-5940-8F49-96FE-34B4F9ED052C}">
      <dsp:nvSpPr>
        <dsp:cNvPr id="0" name=""/>
        <dsp:cNvSpPr/>
      </dsp:nvSpPr>
      <dsp:spPr>
        <a:xfrm>
          <a:off x="0" y="2785439"/>
          <a:ext cx="10951859" cy="16405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9986" tIns="374904" rIns="849986" bIns="56896"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The performance of our system is close to the results obtained with </a:t>
          </a:r>
          <a:r>
            <a:rPr lang="en-US" sz="1700" kern="1200" dirty="0" err="1"/>
            <a:t>Babelfy</a:t>
          </a:r>
          <a:r>
            <a:rPr lang="en-US" sz="1700" kern="1200" dirty="0"/>
            <a:t> on S13 and substantially higher on KORE50</a:t>
          </a:r>
          <a:endParaRPr lang="en-GR" sz="1700" kern="1200" dirty="0"/>
        </a:p>
        <a:p>
          <a:pPr marL="57150" lvl="1" indent="-57150" algn="l" defTabSz="355600">
            <a:lnSpc>
              <a:spcPct val="100000"/>
            </a:lnSpc>
            <a:spcBef>
              <a:spcPct val="0"/>
            </a:spcBef>
            <a:spcAft>
              <a:spcPct val="15000"/>
            </a:spcAft>
            <a:buChar char="•"/>
          </a:pPr>
          <a:endParaRPr lang="en-GR" sz="800" kern="1200" dirty="0"/>
        </a:p>
        <a:p>
          <a:pPr marL="171450" lvl="1" indent="-171450" algn="l" defTabSz="755650">
            <a:lnSpc>
              <a:spcPct val="100000"/>
            </a:lnSpc>
            <a:spcBef>
              <a:spcPct val="0"/>
            </a:spcBef>
            <a:spcAft>
              <a:spcPct val="15000"/>
            </a:spcAft>
            <a:buChar char="•"/>
          </a:pPr>
          <a:r>
            <a:rPr lang="en-US" sz="1700" kern="1200" dirty="0"/>
            <a:t>It is also difficult to exploit distributional information on this data set because the sentences are short and, in many cases, cryptic. </a:t>
          </a:r>
          <a:endParaRPr lang="en-GR" sz="1700" kern="1200" dirty="0"/>
        </a:p>
      </dsp:txBody>
      <dsp:txXfrm>
        <a:off x="0" y="2785439"/>
        <a:ext cx="10951859" cy="1640560"/>
      </dsp:txXfrm>
    </dsp:sp>
    <dsp:sp modelId="{36FB3ABF-EFD2-7241-8728-CA42F826140F}">
      <dsp:nvSpPr>
        <dsp:cNvPr id="0" name=""/>
        <dsp:cNvSpPr/>
      </dsp:nvSpPr>
      <dsp:spPr>
        <a:xfrm>
          <a:off x="547593" y="2519759"/>
          <a:ext cx="7666302"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9768" tIns="0" rIns="289768"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73532" y="2545698"/>
        <a:ext cx="761442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7/2/21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7/2/21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Rate_(mathematic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b="0" i="0" u="none" strike="noStrike" kern="1200" dirty="0">
                <a:solidFill>
                  <a:schemeClr val="tx1"/>
                </a:solidFill>
                <a:effectLst/>
                <a:latin typeface="+mn-lt"/>
                <a:ea typeface="+mn-ea"/>
                <a:cs typeface="+mn-cs"/>
              </a:rPr>
              <a:t>20''</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p>
          <a:p>
            <a:pPr rtl="0"/>
            <a:endParaRPr lang="el-G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1’</a:t>
            </a:r>
          </a:p>
          <a:p>
            <a:endParaRPr lang="en-US" dirty="0"/>
          </a:p>
          <a:p>
            <a:r>
              <a:rPr lang="en-US" dirty="0" err="1"/>
              <a:t>Theatina</a:t>
            </a:r>
            <a:endParaRPr lang="en-US" dirty="0"/>
          </a:p>
          <a:p>
            <a:endParaRPr lang="el-GR" dirty="0"/>
          </a:p>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a:t>
            </a:r>
            <a:r>
              <a:rPr lang="el-GR" dirty="0" err="1"/>
              <a:t>μεικτ</a:t>
            </a:r>
            <a:r>
              <a:rPr lang="en-US" dirty="0" err="1"/>
              <a:t>ώ</a:t>
            </a:r>
            <a:r>
              <a:rPr lang="el-GR" dirty="0"/>
              <a:t>ν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στη μονάδα,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l-GR" dirty="0"/>
                  <a:t>40’’</a:t>
                </a:r>
              </a:p>
              <a:p>
                <a:endParaRPr lang="en-US" dirty="0"/>
              </a:p>
              <a:p>
                <a:r>
                  <a:rPr lang="en-US" dirty="0" err="1"/>
                  <a:t>Theatina</a:t>
                </a:r>
                <a:endParaRPr lang="en-US" dirty="0"/>
              </a:p>
              <a:p>
                <a:endParaRPr lang="el-GR" dirty="0"/>
              </a:p>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a:t>
                </a:r>
                <a:endParaRPr lang="en-US" dirty="0"/>
              </a:p>
              <a:p>
                <a:r>
                  <a:rPr lang="el-GR" dirty="0"/>
                  <a:t>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xmlns="">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1' 40’’</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14:m>
                  <m:oMath xmlns:m="http://schemas.openxmlformats.org/officeDocument/2006/math">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𝑍</m:t>
                        </m:r>
                      </m:e>
                      <m:sub>
                        <m:d>
                          <m:dPr>
                            <m:begChr m:val="|"/>
                            <m:endChr m:val="|"/>
                            <m:ctrlPr>
                              <a:rPr lang="en-GR" sz="1200" i="1" kern="1200">
                                <a:solidFill>
                                  <a:schemeClr val="tx1"/>
                                </a:solidFill>
                                <a:effectLst/>
                                <a:latin typeface="+mn-lt"/>
                                <a:ea typeface="+mn-ea"/>
                                <a:cs typeface="+mn-cs"/>
                              </a:rPr>
                            </m:ctrlPr>
                          </m:dPr>
                          <m:e>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𝑖</m:t>
                                </m:r>
                              </m:sub>
                            </m:sSub>
                          </m:e>
                        </m:d>
                        <m:r>
                          <a:rPr lang="el-GR" sz="1200" i="1" kern="1200">
                            <a:solidFill>
                              <a:schemeClr val="tx1"/>
                            </a:solidFill>
                            <a:effectLst/>
                            <a:latin typeface="+mn-lt"/>
                            <a:ea typeface="+mn-ea"/>
                            <a:cs typeface="+mn-cs"/>
                          </a:rPr>
                          <m:t>×|</m:t>
                        </m:r>
                        <m:sSub>
                          <m:sSubPr>
                            <m:ctrlPr>
                              <a:rPr lang="en-GR"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𝑗</m:t>
                            </m:r>
                          </m:sub>
                        </m:sSub>
                        <m:r>
                          <a:rPr lang="el-GR" sz="1200" i="1" kern="1200">
                            <a:solidFill>
                              <a:schemeClr val="tx1"/>
                            </a:solidFill>
                            <a:effectLst/>
                            <a:latin typeface="+mn-lt"/>
                            <a:ea typeface="+mn-ea"/>
                            <a:cs typeface="+mn-cs"/>
                          </a:rPr>
                          <m:t>|</m:t>
                        </m:r>
                      </m:sub>
                    </m:sSub>
                  </m:oMath>
                </a14:m>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Choice>
        <mc:Fallback>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1' 40’’</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Julie</a:t>
                </a:r>
              </a:p>
              <a:p>
                <a:pPr rtl="0"/>
                <a:endParaRPr lang="en-US"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ομοιότητες ανά ζεύγη εννοιών χρησιμοποιούνται για να φτιαχτεί ο πίνακας Ζ. Οι αποδόσεις (των στρατηγικών) για κάθε παιχνίδι ανάμεσα σε μια λέξη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j</a:t>
                </a:r>
                <a:r>
                  <a:rPr lang="el-GR" sz="1200" kern="1200" dirty="0">
                    <a:solidFill>
                      <a:schemeClr val="tx1"/>
                    </a:solidFill>
                    <a:effectLst/>
                    <a:latin typeface="+mn-lt"/>
                    <a:ea typeface="+mn-ea"/>
                    <a:cs typeface="+mn-cs"/>
                  </a:rPr>
                  <a:t>, λαμβάνονται από τον αντίστοιχο </a:t>
                </a:r>
                <a:r>
                  <a:rPr lang="el-GR" sz="1200" kern="1200" dirty="0" err="1">
                    <a:solidFill>
                      <a:schemeClr val="tx1"/>
                    </a:solidFill>
                    <a:effectLst/>
                    <a:latin typeface="+mn-lt"/>
                    <a:ea typeface="+mn-ea"/>
                    <a:cs typeface="+mn-cs"/>
                  </a:rPr>
                  <a:t>υποπίνακα</a:t>
                </a:r>
                <a:r>
                  <a:rPr lang="el-GR"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𝑍</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 |</a:t>
                </a:r>
                <a:r>
                  <a:rPr lang="el-GR"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𝑀</a:t>
                </a:r>
                <a:r>
                  <a:rPr lang="en-GR"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𝑗</a:t>
                </a:r>
                <a:r>
                  <a:rPr lang="el-GR" sz="1200" i="0" kern="1200">
                    <a:solidFill>
                      <a:schemeClr val="tx1"/>
                    </a:solidFill>
                    <a:effectLst/>
                    <a:latin typeface="+mn-lt"/>
                    <a:ea typeface="+mn-ea"/>
                    <a:cs typeface="+mn-cs"/>
                  </a:rPr>
                  <a:t> |</a:t>
                </a:r>
                <a:r>
                  <a:rPr lang="en-GR"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διάστασης  </a:t>
                </a:r>
                <a:r>
                  <a:rPr lang="en-US" sz="1200" kern="1200" dirty="0">
                    <a:solidFill>
                      <a:schemeClr val="tx1"/>
                    </a:solidFill>
                    <a:effectLst/>
                    <a:latin typeface="+mn-lt"/>
                    <a:ea typeface="+mn-ea"/>
                    <a:cs typeface="+mn-cs"/>
                  </a:rPr>
                  <a:t>mi</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m</a:t>
                </a:r>
                <a:r>
                  <a:rPr lang="el-GR" sz="1200" kern="1200" dirty="0">
                    <a:solidFill>
                      <a:schemeClr val="tx1"/>
                    </a:solidFill>
                    <a:effectLst/>
                    <a:latin typeface="+mn-lt"/>
                    <a:ea typeface="+mn-ea"/>
                    <a:cs typeface="+mn-cs"/>
                  </a:rPr>
                  <a:t>j όπου τα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είναι ο </a:t>
                </a:r>
                <a:r>
                  <a:rPr lang="el-GR" sz="1200" kern="1200" dirty="0" err="1">
                    <a:solidFill>
                      <a:schemeClr val="tx1"/>
                    </a:solidFill>
                    <a:effectLst/>
                    <a:latin typeface="+mn-lt"/>
                    <a:ea typeface="+mn-ea"/>
                    <a:cs typeface="+mn-cs"/>
                  </a:rPr>
                  <a:t>πληθικός</a:t>
                </a:r>
                <a:r>
                  <a:rPr lang="el-GR" sz="1200" kern="1200" dirty="0">
                    <a:solidFill>
                      <a:schemeClr val="tx1"/>
                    </a:solidFill>
                    <a:effectLst/>
                    <a:latin typeface="+mn-lt"/>
                    <a:ea typeface="+mn-ea"/>
                    <a:cs typeface="+mn-cs"/>
                  </a:rPr>
                  <a:t> αριθμός των συνόλων εννοιών </a:t>
                </a:r>
                <a:r>
                  <a:rPr lang="el-GR" sz="1200" kern="1200" dirty="0" err="1">
                    <a:solidFill>
                      <a:schemeClr val="tx1"/>
                    </a:solidFill>
                    <a:effectLst/>
                    <a:latin typeface="+mn-lt"/>
                    <a:ea typeface="+mn-ea"/>
                    <a:cs typeface="+mn-cs"/>
                  </a:rPr>
                  <a:t>Mi</a:t>
                </a:r>
                <a:r>
                  <a:rPr lang="el-GR" sz="1200" kern="1200" dirty="0">
                    <a:solidFill>
                      <a:schemeClr val="tx1"/>
                    </a:solidFill>
                    <a:effectLst/>
                    <a:latin typeface="+mn-lt"/>
                    <a:ea typeface="+mn-ea"/>
                    <a:cs typeface="+mn-cs"/>
                  </a:rPr>
                  <a:t> και </a:t>
                </a:r>
                <a:r>
                  <a:rPr lang="el-GR" sz="1200" kern="1200" dirty="0" err="1">
                    <a:solidFill>
                      <a:schemeClr val="tx1"/>
                    </a:solidFill>
                    <a:effectLst/>
                    <a:latin typeface="+mn-lt"/>
                    <a:ea typeface="+mn-ea"/>
                    <a:cs typeface="+mn-cs"/>
                  </a:rPr>
                  <a:t>Mj</a:t>
                </a:r>
                <a:r>
                  <a:rPr lang="el-GR" sz="1200" kern="1200" dirty="0">
                    <a:solidFill>
                      <a:schemeClr val="tx1"/>
                    </a:solidFill>
                    <a:effectLst/>
                    <a:latin typeface="+mn-lt"/>
                    <a:ea typeface="+mn-ea"/>
                    <a:cs typeface="+mn-cs"/>
                  </a:rPr>
                  <a:t>, αντίστοιχα.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τον υπολογισμό της σημασιολογικής ομοιότητας των εννοιών, χρησιμοποιήθηκαν τα μέτρα </a:t>
                </a:r>
                <a:r>
                  <a:rPr lang="en-US" sz="1200" kern="1200" dirty="0" err="1">
                    <a:solidFill>
                      <a:schemeClr val="tx1"/>
                    </a:solidFill>
                    <a:effectLst/>
                    <a:latin typeface="+mn-lt"/>
                    <a:ea typeface="+mn-ea"/>
                    <a:cs typeface="+mn-cs"/>
                  </a:rPr>
                  <a:t>wup</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err="1">
                    <a:solidFill>
                      <a:schemeClr val="tx1"/>
                    </a:solidFill>
                    <a:effectLst/>
                    <a:latin typeface="+mn-lt"/>
                    <a:ea typeface="+mn-ea"/>
                    <a:cs typeface="+mn-cs"/>
                  </a:rPr>
                  <a:t>jcn</a:t>
                </a:r>
                <a:r>
                  <a:rPr lang="en-US"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Αυτά, υπολογίζουν την ομοιότητα μεταξύ των δύο εννοιών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j σύμφωνα με το βάθος των δύο εννοιών στη λεξική βάση δεδομένων και τον πιο συγκεκριμένο πρόγονο κόμβο (</a:t>
                </a:r>
                <a:r>
                  <a:rPr lang="el-GR" sz="1200" kern="1200" dirty="0" err="1">
                    <a:solidFill>
                      <a:schemeClr val="tx1"/>
                    </a:solidFill>
                    <a:effectLst/>
                    <a:latin typeface="+mn-lt"/>
                    <a:ea typeface="+mn-ea"/>
                    <a:cs typeface="+mn-cs"/>
                  </a:rPr>
                  <a:t>msa</a:t>
                </a:r>
                <a:r>
                  <a:rPr lang="el-GR" sz="1200" kern="1200" dirty="0">
                    <a:solidFill>
                      <a:schemeClr val="tx1"/>
                    </a:solidFill>
                    <a:effectLst/>
                    <a:latin typeface="+mn-lt"/>
                    <a:ea typeface="+mn-ea"/>
                    <a:cs typeface="+mn-cs"/>
                  </a:rPr>
                  <a:t>) των δύο εννοιών</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Information </a:t>
                </a:r>
                <a:r>
                  <a:rPr lang="el-GR" sz="1200" kern="1200" dirty="0">
                    <a:solidFill>
                      <a:schemeClr val="tx1"/>
                    </a:solidFill>
                    <a:effectLst/>
                    <a:latin typeface="+mn-lt"/>
                    <a:ea typeface="+mn-ea"/>
                    <a:cs typeface="+mn-cs"/>
                  </a:rPr>
                  <a:t>C</a:t>
                </a:r>
                <a:r>
                  <a:rPr lang="en-US" sz="1200" kern="1200" dirty="0" err="1">
                    <a:solidFill>
                      <a:schemeClr val="tx1"/>
                    </a:solidFill>
                    <a:effectLst/>
                    <a:latin typeface="+mn-lt"/>
                    <a:ea typeface="+mn-ea"/>
                    <a:cs typeface="+mn-cs"/>
                  </a:rPr>
                  <a:t>ontent</a:t>
                </a:r>
                <a:r>
                  <a:rPr lang="el-GR" sz="1200" kern="1200" dirty="0">
                    <a:solidFill>
                      <a:schemeClr val="tx1"/>
                    </a:solidFill>
                    <a:effectLst/>
                    <a:latin typeface="+mn-lt"/>
                    <a:ea typeface="+mn-ea"/>
                    <a:cs typeface="+mn-cs"/>
                  </a:rPr>
                  <a:t> είναι η πληροφορία ενός περιεχομένου μιας ευρύτερης έννοιας c που προέρχεται από ένα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και πρόκειται για εναλλακτική έκφραση πιθανότητας που δηλώνει το βαθμό έκπληξης σχετικά με την εμφάνιση μιας λέξης.</a:t>
                </a:r>
                <a:endParaRPr lang="en-GR" sz="1200" kern="1200" dirty="0">
                  <a:solidFill>
                    <a:schemeClr val="tx1"/>
                  </a:solidFill>
                  <a:effectLst/>
                  <a:latin typeface="+mn-lt"/>
                  <a:ea typeface="+mn-ea"/>
                  <a:cs typeface="+mn-cs"/>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55’’</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Julie </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συσχέτιση είναι η ομοιότητα ανάμεσα στους ορισμούς δύο ευρύτερων εννοιών. Οπότε και τα μέτρα συσχέτισης είναι πιο γενικά.</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vi</a:t>
            </a:r>
            <a:r>
              <a:rPr lang="el-GR" sz="1200" kern="1200" dirty="0">
                <a:solidFill>
                  <a:schemeClr val="tx1"/>
                </a:solidFill>
                <a:effectLst/>
                <a:latin typeface="+mn-lt"/>
                <a:ea typeface="+mn-ea"/>
                <a:cs typeface="+mn-cs"/>
              </a:rPr>
              <a:t> = (wi1 , wi2 ..., w</a:t>
            </a:r>
            <a:r>
              <a:rPr lang="en-US" sz="1200" kern="1200" dirty="0">
                <a:solidFill>
                  <a:schemeClr val="tx1"/>
                </a:solidFill>
                <a:effectLst/>
                <a:latin typeface="+mn-lt"/>
                <a:ea typeface="+mn-ea"/>
                <a:cs typeface="+mn-cs"/>
              </a:rPr>
              <a:t>in</a:t>
            </a:r>
            <a:r>
              <a:rPr lang="el-GR" sz="1200" kern="1200" dirty="0">
                <a:solidFill>
                  <a:schemeClr val="tx1"/>
                </a:solidFill>
                <a:effectLst/>
                <a:latin typeface="+mn-lt"/>
                <a:ea typeface="+mn-ea"/>
                <a:cs typeface="+mn-cs"/>
              </a:rPr>
              <a:t> ) όπου για κάθε έννοια i, το w αντιπροσωπεύει τον αριθμό των φορών που εμφανίζεται η λέξη και n είναι ο συνολικός αριθμός διαφορετικών λέξεων (τύπων) στο </a:t>
            </a:r>
            <a:r>
              <a:rPr lang="el-GR" sz="1200" kern="1200" dirty="0" err="1">
                <a:solidFill>
                  <a:schemeClr val="tx1"/>
                </a:solidFill>
                <a:effectLst/>
                <a:latin typeface="+mn-lt"/>
                <a:ea typeface="+mn-ea"/>
                <a:cs typeface="+mn-cs"/>
              </a:rPr>
              <a:t>corpus</a:t>
            </a:r>
            <a:r>
              <a:rPr lang="el-GR" sz="1200" kern="1200" dirty="0">
                <a:solidFill>
                  <a:schemeClr val="tx1"/>
                </a:solidFill>
                <a:effectLst/>
                <a:latin typeface="+mn-lt"/>
                <a:ea typeface="+mn-ea"/>
                <a:cs typeface="+mn-cs"/>
              </a:rPr>
              <a:t>. Αυτή η αναπαράσταση επιτρέπει την προβολή τους στο διανυσματικό χώρο για τη διεξαγωγή πειραμάτων και μελετών.</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kern="1200" dirty="0" err="1">
                <a:solidFill>
                  <a:schemeClr val="tx1"/>
                </a:solidFill>
                <a:effectLst/>
                <a:latin typeface="+mn-lt"/>
                <a:ea typeface="+mn-ea"/>
                <a:cs typeface="+mn-cs"/>
              </a:rPr>
              <a:t>συνημιτόνου</a:t>
            </a:r>
            <a:r>
              <a:rPr lang="el-GR" sz="1200" kern="1200" dirty="0">
                <a:solidFill>
                  <a:schemeClr val="tx1"/>
                </a:solidFill>
                <a:effectLst/>
                <a:latin typeface="+mn-lt"/>
                <a:ea typeface="+mn-ea"/>
                <a:cs typeface="+mn-cs"/>
              </a:rPr>
              <a:t> της γωνίας θ ανάμεσα στα διανύσματα </a:t>
            </a:r>
            <a:r>
              <a:rPr lang="el-GR" sz="1200" kern="1200" dirty="0" err="1">
                <a:solidFill>
                  <a:schemeClr val="tx1"/>
                </a:solidFill>
                <a:effectLst/>
                <a:latin typeface="+mn-lt"/>
                <a:ea typeface="+mn-ea"/>
                <a:cs typeface="+mn-cs"/>
              </a:rPr>
              <a:t>συνεμφάνισης</a:t>
            </a:r>
            <a:r>
              <a:rPr lang="el-GR" sz="1200" kern="1200" dirty="0">
                <a:solidFill>
                  <a:schemeClr val="tx1"/>
                </a:solidFill>
                <a:effectLst/>
                <a:latin typeface="+mn-lt"/>
                <a:ea typeface="+mn-ea"/>
                <a:cs typeface="+mn-cs"/>
              </a:rPr>
              <a:t> δύο διαφορετικών ευρύτερων εννοιών i, j , η οποία εκφράζει τις κοινώς </a:t>
            </a:r>
            <a:r>
              <a:rPr lang="el-GR" sz="1200" kern="1200" dirty="0" err="1">
                <a:solidFill>
                  <a:schemeClr val="tx1"/>
                </a:solidFill>
                <a:effectLst/>
                <a:latin typeface="+mn-lt"/>
                <a:ea typeface="+mn-ea"/>
                <a:cs typeface="+mn-cs"/>
              </a:rPr>
              <a:t>συνεμφανιζόμενες</a:t>
            </a:r>
            <a:r>
              <a:rPr lang="el-GR" sz="1200" kern="1200" dirty="0">
                <a:solidFill>
                  <a:schemeClr val="tx1"/>
                </a:solidFill>
                <a:effectLst/>
                <a:latin typeface="+mn-lt"/>
                <a:ea typeface="+mn-ea"/>
                <a:cs typeface="+mn-cs"/>
              </a:rPr>
              <a:t> λέξεις των 2 </a:t>
            </a:r>
            <a:r>
              <a:rPr lang="el-GR" sz="1200" kern="1200" dirty="0" err="1">
                <a:solidFill>
                  <a:schemeClr val="tx1"/>
                </a:solidFill>
                <a:effectLst/>
                <a:latin typeface="+mn-lt"/>
                <a:ea typeface="+mn-ea"/>
                <a:cs typeface="+mn-cs"/>
              </a:rPr>
              <a:t>concept</a:t>
            </a:r>
            <a:r>
              <a:rPr lang="en-US" sz="1200" kern="1200" dirty="0">
                <a:solidFill>
                  <a:schemeClr val="tx1"/>
                </a:solidFill>
                <a:effectLst/>
                <a:latin typeface="+mn-lt"/>
                <a:ea typeface="+mn-ea"/>
                <a:cs typeface="+mn-cs"/>
              </a:rPr>
              <a:t>s</a:t>
            </a:r>
            <a:endParaRPr lang="en-GR" sz="1200" kern="1200" dirty="0">
              <a:solidFill>
                <a:schemeClr val="tx1"/>
              </a:solidFill>
              <a:effectLst/>
              <a:latin typeface="+mn-lt"/>
              <a:ea typeface="+mn-ea"/>
              <a:cs typeface="+mn-cs"/>
            </a:endParaRPr>
          </a:p>
          <a:p>
            <a:pPr rtl="0"/>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l-GR" dirty="0"/>
                  <a:t>1' 15’’</a:t>
                </a:r>
              </a:p>
              <a:p>
                <a:endParaRPr lang="en-US" dirty="0"/>
              </a:p>
              <a:p>
                <a:r>
                  <a:rPr lang="en-US" dirty="0" err="1"/>
                  <a:t>Theatina</a:t>
                </a:r>
                <a:endParaRPr lang="en-US" dirty="0"/>
              </a:p>
              <a:p>
                <a:endParaRPr lang="el-GR" dirty="0"/>
              </a:p>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Καθώς λοιπόν εξελίσσεται ο χρόνος, σε κάθε επόμενη χρονική στιγμή οι λέξεις «μιμούνται» επιτυχημένες στρατηγικές συμπαικτών τους,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μέση απόδοση με αρνητικό πρόσημο).</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xmlns="">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35’’</a:t>
            </a:r>
          </a:p>
          <a:p>
            <a:endParaRPr lang="en-US" dirty="0"/>
          </a:p>
          <a:p>
            <a:r>
              <a:rPr lang="en-US" dirty="0"/>
              <a:t>Julie </a:t>
            </a:r>
          </a:p>
          <a:p>
            <a:endParaRPr lang="el-GR" dirty="0"/>
          </a:p>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Επίσης, 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(1. Για την καλύτερη κατανόηση του χώρου των στρατηγικών, θα δούμε τη γραφική αναπαράστασή του, η οποία αποδίδεται ως ένα </a:t>
            </a:r>
            <a:r>
              <a:rPr lang="el-GR" sz="1000" dirty="0" err="1"/>
              <a:t>κανονικ</a:t>
            </a:r>
            <a:r>
              <a:rPr lang="en-US" sz="1000" dirty="0" err="1"/>
              <a:t>ό</a:t>
            </a:r>
            <a:r>
              <a:rPr lang="el-GR" sz="1000" dirty="0"/>
              <a:t> πολύγωνο ακτίνας 1, με τις ακμές που ενώνουν το κέντρο του με κάθε κορυφή να δηλώνουν την πιθανότητα επιλογής της έννοιας</a:t>
            </a:r>
            <a:r>
              <a:rPr lang="en-US" sz="1000" dirty="0"/>
              <a:t> </a:t>
            </a:r>
            <a:r>
              <a:rPr lang="el-GR" sz="1000" dirty="0"/>
              <a:t>που αντιπροσωπεύει</a:t>
            </a:r>
            <a:r>
              <a:rPr lang="en-US" sz="1000" dirty="0"/>
              <a:t> </a:t>
            </a:r>
            <a:r>
              <a:rPr lang="el-GR" sz="1000" dirty="0"/>
              <a:t>η αντίστοιχη κορυφή. )</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1' 35’’</a:t>
            </a:r>
          </a:p>
          <a:p>
            <a:endParaRPr lang="en-US" sz="1000" dirty="0">
              <a:latin typeface="Arial" panose="020B0604020202020204" pitchFamily="34" charset="0"/>
              <a:cs typeface="Arial" panose="020B0604020202020204" pitchFamily="34" charset="0"/>
            </a:endParaRPr>
          </a:p>
          <a:p>
            <a:r>
              <a:rPr lang="en-US" sz="1000" dirty="0" err="1">
                <a:latin typeface="Arial" panose="020B0604020202020204" pitchFamily="34" charset="0"/>
                <a:cs typeface="Arial" panose="020B0604020202020204" pitchFamily="34" charset="0"/>
              </a:rPr>
              <a:t>Theatina</a:t>
            </a:r>
            <a:endParaRPr lang="en-US" sz="1000" dirty="0">
              <a:latin typeface="Arial" panose="020B0604020202020204" pitchFamily="34" charset="0"/>
              <a:cs typeface="Arial" panose="020B0604020202020204" pitchFamily="34" charset="0"/>
            </a:endParaRP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2. 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a:t>
            </a:r>
            <a:r>
              <a:rPr lang="el-GR" sz="1000" dirty="0">
                <a:latin typeface="Arial" panose="020B0604020202020204" pitchFamily="34" charset="0"/>
                <a:cs typeface="Arial" panose="020B0604020202020204" pitchFamily="34" charset="0"/>
              </a:rPr>
              <a:t> δηλαδή την 1η γραμμή,</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r>
              <a:rPr lang="el-GR" sz="1000" dirty="0">
                <a:latin typeface="Arial" panose="020B0604020202020204" pitchFamily="34" charset="0"/>
                <a:cs typeface="Arial" panose="020B0604020202020204" pitchFamily="34" charset="0"/>
              </a:rPr>
              <a:t>.</a:t>
            </a:r>
          </a:p>
          <a:p>
            <a:r>
              <a:rPr lang="el-GR" sz="1000" dirty="0">
                <a:latin typeface="Arial" panose="020B0604020202020204" pitchFamily="34" charset="0"/>
                <a:cs typeface="Arial" panose="020B0604020202020204" pitchFamily="34" charset="0"/>
              </a:rPr>
              <a:t>Στο επόμενο χρονικό βήμα </a:t>
            </a:r>
            <a:r>
              <a:rPr lang="en-US" sz="1000" dirty="0">
                <a:latin typeface="Arial" panose="020B0604020202020204" pitchFamily="34" charset="0"/>
                <a:cs typeface="Arial" panose="020B0604020202020204" pitchFamily="34" charset="0"/>
              </a:rPr>
              <a:t>t2</a:t>
            </a:r>
            <a:r>
              <a:rPr lang="el-GR" sz="1000" dirty="0">
                <a:latin typeface="Arial" panose="020B0604020202020204" pitchFamily="34" charset="0"/>
                <a:cs typeface="Arial" panose="020B0604020202020204" pitchFamily="34" charset="0"/>
              </a:rPr>
              <a:t>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 (οικονομική).</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χρονικό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(δηλαδή οι αλλαγές στις καταστάσεις του παιχνιδιού είναι πλέον αμελητέες),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a:t>
            </a:r>
            <a:r>
              <a:rPr lang="en-US" sz="1000" dirty="0" err="1">
                <a:latin typeface="Arial" panose="020B0604020202020204" pitchFamily="34" charset="0"/>
                <a:cs typeface="Arial" panose="020B0604020202020204" pitchFamily="34" charset="0"/>
              </a:rPr>
              <a:t>έ</a:t>
            </a:r>
            <a:r>
              <a:rPr lang="el-GR" sz="1000" dirty="0" err="1">
                <a:latin typeface="Arial" panose="020B0604020202020204" pitchFamily="34" charset="0"/>
                <a:cs typeface="Arial" panose="020B0604020202020204" pitchFamily="34" charset="0"/>
              </a:rPr>
              <a:t>τρα</a:t>
            </a:r>
            <a:r>
              <a:rPr lang="el-GR" sz="1000" dirty="0">
                <a:latin typeface="Arial" panose="020B0604020202020204" pitchFamily="34" charset="0"/>
                <a:cs typeface="Arial" panose="020B0604020202020204" pitchFamily="34" charset="0"/>
              </a:rPr>
              <a:t>, ισχυροποιώντας τη σταθερότητα του τελικού αποτελέσματος.</a:t>
            </a: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Old -&gt; 35''</a:t>
            </a:r>
          </a:p>
          <a:p>
            <a:pPr rtl="0"/>
            <a:endParaRPr lang="en-US" sz="1200" b="0" i="0" u="none" strike="noStrike"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Οι μεταβλητές που πρόκειται να </a:t>
            </a:r>
            <a:r>
              <a:rPr lang="el-GR" sz="1200" kern="1200" dirty="0" err="1">
                <a:solidFill>
                  <a:schemeClr val="tx1"/>
                </a:solidFill>
                <a:effectLst/>
                <a:latin typeface="+mn-lt"/>
                <a:ea typeface="+mn-ea"/>
                <a:cs typeface="+mn-cs"/>
              </a:rPr>
              <a:t>παραμετροποιηθούν</a:t>
            </a:r>
            <a:r>
              <a:rPr lang="el-GR" sz="1200" kern="1200" dirty="0">
                <a:solidFill>
                  <a:schemeClr val="tx1"/>
                </a:solidFill>
                <a:effectLst/>
                <a:latin typeface="+mn-lt"/>
                <a:ea typeface="+mn-ea"/>
                <a:cs typeface="+mn-cs"/>
              </a:rPr>
              <a:t> είναι: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Τα μέτρα συσχέτισης και σημασιολογικής ομοιότητας ώστε να σταθμιστεί η ομοιότητα ανάμεσα σε λέξεις και έννοιες</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Το n-</a:t>
            </a:r>
            <a:r>
              <a:rPr lang="el-GR" sz="1200" kern="1200" dirty="0" err="1">
                <a:solidFill>
                  <a:schemeClr val="tx1"/>
                </a:solidFill>
                <a:effectLst/>
                <a:latin typeface="+mn-lt"/>
                <a:ea typeface="+mn-ea"/>
                <a:cs typeface="+mn-cs"/>
              </a:rPr>
              <a:t>gram</a:t>
            </a:r>
            <a:r>
              <a:rPr lang="el-GR" sz="1200" kern="1200" dirty="0">
                <a:solidFill>
                  <a:schemeClr val="tx1"/>
                </a:solidFill>
                <a:effectLst/>
                <a:latin typeface="+mn-lt"/>
                <a:ea typeface="+mn-ea"/>
                <a:cs typeface="+mn-cs"/>
              </a:rPr>
              <a:t> γράφημα ώστε να αυξηθούν τα βάρη των κοντινών λέξεων (</a:t>
            </a:r>
            <a:r>
              <a:rPr lang="el-GR" sz="1200" kern="1200" dirty="0" err="1">
                <a:solidFill>
                  <a:schemeClr val="tx1"/>
                </a:solidFill>
                <a:effectLst/>
                <a:latin typeface="+mn-lt"/>
                <a:ea typeface="+mn-ea"/>
                <a:cs typeface="+mn-cs"/>
              </a:rPr>
              <a:t>proximity</a:t>
            </a:r>
            <a:r>
              <a:rPr lang="el-GR" sz="1200" kern="1200" dirty="0">
                <a:solidFill>
                  <a:schemeClr val="tx1"/>
                </a:solidFill>
                <a:effectLst/>
                <a:latin typeface="+mn-lt"/>
                <a:ea typeface="+mn-ea"/>
                <a:cs typeface="+mn-cs"/>
              </a:rPr>
              <a:t>-εγγύτητα) και </a:t>
            </a:r>
            <a:endParaRPr lang="en-US" sz="1200" kern="1200" dirty="0">
              <a:solidFill>
                <a:schemeClr val="tx1"/>
              </a:solidFill>
              <a:effectLst/>
              <a:latin typeface="+mn-lt"/>
              <a:ea typeface="+mn-ea"/>
              <a:cs typeface="+mn-cs"/>
            </a:endParaRPr>
          </a:p>
          <a:p>
            <a:pPr marL="228600" indent="-228600" rtl="0">
              <a:buAutoNum type="arabicPeriod"/>
            </a:pPr>
            <a:r>
              <a:rPr lang="el-GR" sz="1200" kern="1200" dirty="0">
                <a:solidFill>
                  <a:schemeClr val="tx1"/>
                </a:solidFill>
                <a:effectLst/>
                <a:latin typeface="+mn-lt"/>
                <a:ea typeface="+mn-ea"/>
                <a:cs typeface="+mn-cs"/>
              </a:rPr>
              <a:t>Το p της γεωμετρικής κατανομής ( , από το οποίο εξαρτάται η διασπορά τιμών. )</a:t>
            </a:r>
            <a:r>
              <a:rPr lang="en-GR" dirty="0">
                <a:effectLst/>
              </a:rPr>
              <a:t>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40''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αποτελέσματα της παραμετροποίησης δείχνουν ότι:</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την σχετικότητα και την ομοιότητα:</a:t>
            </a:r>
          </a:p>
          <a:p>
            <a:pPr lvl="1" rtl="0" fontAlgn="base"/>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endParaRPr lang="en-GB" sz="1100" b="0" i="0" u="none" strike="noStrike" kern="1200" dirty="0">
              <a:solidFill>
                <a:schemeClr val="tx1"/>
              </a:solidFill>
              <a:effectLst/>
              <a:latin typeface="+mn-lt"/>
              <a:ea typeface="+mn-ea"/>
              <a:cs typeface="+mn-cs"/>
            </a:endParaRPr>
          </a:p>
          <a:p>
            <a:pPr lvl="1" rtl="0" fontAlgn="base"/>
            <a:r>
              <a:rPr lang="en-GB" sz="700" b="0" i="0" u="none" strike="noStrike" kern="1200" dirty="0">
                <a:solidFill>
                  <a:schemeClr val="tx1"/>
                </a:solidFill>
                <a:effectLst/>
                <a:latin typeface="+mn-lt"/>
                <a:ea typeface="+mn-ea"/>
                <a:cs typeface="+mn-cs"/>
              </a:rPr>
              <a:t>    </a:t>
            </a:r>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πιο κατάλληλα μέτρα για τον αλγόριθμο είναι: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endParaRPr lang="en-GB" sz="11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	</a:t>
            </a:r>
          </a:p>
          <a:p>
            <a:pPr rtl="0" fontAlgn="base"/>
            <a:r>
              <a:rPr lang="el-GR" sz="1200" b="0" i="0" u="none" strike="noStrike" kern="1200" dirty="0">
                <a:solidFill>
                  <a:schemeClr val="tx1"/>
                </a:solidFill>
                <a:effectLst/>
                <a:latin typeface="+mn-lt"/>
                <a:ea typeface="+mn-ea"/>
                <a:cs typeface="+mn-cs"/>
              </a:rPr>
              <a:t>	Για το </a:t>
            </a:r>
            <a:r>
              <a:rPr lang="en-GB" sz="1200" b="0" i="0" u="none" strike="noStrike" kern="1200" dirty="0">
                <a:solidFill>
                  <a:schemeClr val="tx1"/>
                </a:solidFill>
                <a:effectLst/>
                <a:latin typeface="+mn-lt"/>
                <a:ea typeface="+mn-ea"/>
                <a:cs typeface="+mn-cs"/>
              </a:rPr>
              <a:t>n-gram :</a:t>
            </a:r>
          </a:p>
          <a:p>
            <a:pPr lvl="1" rtl="0" fontAlgn="base"/>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(n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τότε τα αποτελέσματα είναι καλύτερα (όταν το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μικρό σχετίζεται με σταθερές εκφράσεις ενώ όταν είναι μεγάλο σχετίζεται με σημασιολογικά </a:t>
            </a:r>
            <a:r>
              <a:rPr lang="en-GB" sz="1200" b="0" i="0" u="none" strike="noStrike" kern="1200" dirty="0">
                <a:solidFill>
                  <a:schemeClr val="tx1"/>
                </a:solidFill>
                <a:effectLst/>
                <a:latin typeface="+mn-lt"/>
                <a:ea typeface="+mn-ea"/>
                <a:cs typeface="+mn-cs"/>
              </a:rPr>
              <a:t>concepts. [</a:t>
            </a:r>
            <a:r>
              <a:rPr lang="el-GR" sz="1200" b="0" i="0" u="none" strike="noStrike" kern="1200" dirty="0">
                <a:solidFill>
                  <a:schemeClr val="tx1"/>
                </a:solidFill>
                <a:effectLst/>
                <a:latin typeface="+mn-lt"/>
                <a:ea typeface="+mn-ea"/>
                <a:cs typeface="+mn-cs"/>
              </a:rPr>
              <a:t>επιβεβαιώνει τα </a:t>
            </a:r>
            <a:r>
              <a:rPr lang="el-GR" sz="1200" b="0" i="0" u="none" strike="noStrike" kern="1200" dirty="0" err="1">
                <a:solidFill>
                  <a:schemeClr val="tx1"/>
                </a:solidFill>
                <a:effectLst/>
                <a:latin typeface="+mn-lt"/>
                <a:ea typeface="+mn-ea"/>
                <a:cs typeface="+mn-cs"/>
              </a:rPr>
              <a:t>αποπάνω</a:t>
            </a:r>
            <a:r>
              <a:rPr lang="el-GR" sz="1200" b="0" i="0" u="none" strike="noStrike" kern="1200" dirty="0">
                <a:solidFill>
                  <a:schemeClr val="tx1"/>
                </a:solidFill>
                <a:effectLst/>
                <a:latin typeface="+mn-lt"/>
                <a:ea typeface="+mn-ea"/>
                <a:cs typeface="+mn-cs"/>
              </a:rPr>
              <a:t>])</a:t>
            </a:r>
          </a:p>
          <a:p>
            <a:pPr rtl="0" fontAlgn="base"/>
            <a:r>
              <a:rPr lang="el-GR" sz="1200" b="0" i="0" u="none" strike="noStrike" kern="1200" dirty="0">
                <a:solidFill>
                  <a:schemeClr val="tx1"/>
                </a:solidFill>
                <a:effectLst/>
                <a:latin typeface="+mn-lt"/>
                <a:ea typeface="+mn-ea"/>
                <a:cs typeface="+mn-cs"/>
              </a:rPr>
              <a:t>	Και σχετικά με τη γεωμετρική κατανομή τα καλύτερα αποτελέσματα τα έχουμε όταν το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Old -&gt; </a:t>
            </a:r>
            <a:r>
              <a:rPr lang="el-GR" sz="1200" b="0" i="0" u="none" strike="noStrike" kern="1200" dirty="0">
                <a:solidFill>
                  <a:schemeClr val="tx1"/>
                </a:solidFill>
                <a:effectLst/>
                <a:latin typeface="+mn-lt"/>
                <a:ea typeface="+mn-ea"/>
                <a:cs typeface="+mn-cs"/>
              </a:rPr>
              <a:t>45''</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Στη συνέχεια για να λάβουμε τα ποσοστά της αξιολόγησης χρησιμοποιείται το μέτρο F-</a:t>
            </a:r>
            <a:r>
              <a:rPr lang="el-GR" sz="1200" kern="1200" dirty="0" err="1">
                <a:solidFill>
                  <a:schemeClr val="tx1"/>
                </a:solidFill>
                <a:effectLst/>
                <a:latin typeface="+mn-lt"/>
                <a:ea typeface="+mn-ea"/>
                <a:cs typeface="+mn-cs"/>
              </a:rPr>
              <a:t>score</a:t>
            </a:r>
            <a:r>
              <a:rPr lang="el-GR" sz="1200" kern="1200" dirty="0">
                <a:solidFill>
                  <a:schemeClr val="tx1"/>
                </a:solidFill>
                <a:effectLst/>
                <a:latin typeface="+mn-lt"/>
                <a:ea typeface="+mn-ea"/>
                <a:cs typeface="+mn-cs"/>
              </a:rPr>
              <a:t> και συγκεκριμένα το </a:t>
            </a:r>
            <a:r>
              <a:rPr lang="el-GR" sz="1200" kern="1200" dirty="0" err="1">
                <a:solidFill>
                  <a:schemeClr val="tx1"/>
                </a:solidFill>
                <a:effectLst/>
                <a:latin typeface="+mn-lt"/>
                <a:ea typeface="+mn-ea"/>
                <a:cs typeface="+mn-cs"/>
              </a:rPr>
              <a:t>balanced</a:t>
            </a:r>
            <a:r>
              <a:rPr lang="el-GR" sz="1200" kern="1200" dirty="0">
                <a:solidFill>
                  <a:schemeClr val="tx1"/>
                </a:solidFill>
                <a:effectLst/>
                <a:latin typeface="+mn-lt"/>
                <a:ea typeface="+mn-ea"/>
                <a:cs typeface="+mn-cs"/>
              </a:rPr>
              <a:t>, δηλαδή το F1, το οποίο καθορίζει τον σταθμισμένο αρμονικό μέσο της ακρίβειας και της ανάκλησης.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Αρχικά έγιναν πειράματα που είχαν ως </a:t>
            </a:r>
            <a:r>
              <a:rPr lang="en-US" sz="1200" kern="1200" dirty="0">
                <a:solidFill>
                  <a:schemeClr val="tx1"/>
                </a:solidFill>
                <a:effectLst/>
                <a:latin typeface="+mn-lt"/>
                <a:ea typeface="+mn-ea"/>
                <a:cs typeface="+mn-cs"/>
              </a:rPr>
              <a:t>knowledge base </a:t>
            </a:r>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wordnet </a:t>
            </a:r>
            <a:r>
              <a:rPr lang="el-GR" sz="1200" kern="1200" dirty="0">
                <a:solidFill>
                  <a:schemeClr val="tx1"/>
                </a:solidFill>
                <a:effectLst/>
                <a:latin typeface="+mn-lt"/>
                <a:ea typeface="+mn-ea"/>
                <a:cs typeface="+mn-cs"/>
              </a:rPr>
              <a:t>είτε το </a:t>
            </a:r>
            <a:r>
              <a:rPr lang="en-GB" sz="1200" kern="1200" dirty="0" err="1">
                <a:solidFill>
                  <a:schemeClr val="tx1"/>
                </a:solidFill>
                <a:effectLst/>
                <a:latin typeface="+mn-lt"/>
                <a:ea typeface="+mn-ea"/>
                <a:cs typeface="+mn-cs"/>
              </a:rPr>
              <a:t>babelnet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Τα κύρια αποτελέσματα είναι αυτά που φαίνονται στη διαφάνεια. </a:t>
            </a:r>
            <a:endParaRPr lang="en-GR" sz="1200" kern="1200" dirty="0">
              <a:solidFill>
                <a:schemeClr val="tx1"/>
              </a:solidFill>
              <a:effectLst/>
              <a:latin typeface="+mn-lt"/>
              <a:ea typeface="+mn-ea"/>
              <a:cs typeface="+mn-cs"/>
            </a:endParaRPr>
          </a:p>
          <a:p>
            <a:endParaRPr lang="en-GR" sz="1200" kern="1200" dirty="0">
              <a:solidFill>
                <a:schemeClr val="tx1"/>
              </a:solidFill>
              <a:effectLst/>
              <a:latin typeface="+mn-lt"/>
              <a:ea typeface="+mn-ea"/>
              <a:cs typeface="+mn-cs"/>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R" sz="1200" kern="1200" dirty="0">
                <a:solidFill>
                  <a:schemeClr val="tx1"/>
                </a:solidFill>
                <a:effectLst/>
                <a:latin typeface="+mn-lt"/>
                <a:ea typeface="+mn-ea"/>
                <a:cs typeface="+mn-cs"/>
              </a:rPr>
              <a:t>Typically, it is appropriate for situations when the average of </a:t>
            </a:r>
            <a:r>
              <a:rPr lang="en-GR" sz="1200" kern="1200" dirty="0">
                <a:solidFill>
                  <a:schemeClr val="tx1"/>
                </a:solidFill>
                <a:effectLst/>
                <a:latin typeface="+mn-lt"/>
                <a:ea typeface="+mn-ea"/>
                <a:cs typeface="+mn-cs"/>
                <a:hlinkClick r:id="rId3" tooltip="Rate (mathematics)"/>
              </a:rPr>
              <a:t>rates</a:t>
            </a:r>
            <a:r>
              <a:rPr lang="en-GR" sz="1200" kern="1200" dirty="0">
                <a:solidFill>
                  <a:schemeClr val="tx1"/>
                </a:solidFill>
                <a:effectLst/>
                <a:latin typeface="+mn-lt"/>
                <a:ea typeface="+mn-ea"/>
                <a:cs typeface="+mn-cs"/>
              </a:rPr>
              <a:t> is desired. </a:t>
            </a:r>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50''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η λέξη «</a:t>
            </a:r>
            <a:r>
              <a:rPr lang="en-GB" sz="1200" b="0" i="0" u="none" strike="noStrike" kern="1200" dirty="0">
                <a:solidFill>
                  <a:schemeClr val="tx1"/>
                </a:solidFill>
                <a:effectLst/>
                <a:latin typeface="+mn-lt"/>
                <a:ea typeface="+mn-ea"/>
                <a:cs typeface="+mn-cs"/>
              </a:rPr>
              <a:t>bank</a:t>
            </a:r>
            <a:r>
              <a:rPr lang="el-GR" sz="1200" b="1" i="0" u="none" strike="noStrike" kern="1200" dirty="0">
                <a:solidFill>
                  <a:schemeClr val="tx1"/>
                </a:solidFill>
                <a:effectLst/>
                <a:latin typeface="+mn-lt"/>
                <a:ea typeface="+mn-ea"/>
                <a:cs typeface="+mn-cs"/>
              </a:rPr>
              <a:t>»</a:t>
            </a:r>
          </a:p>
          <a:p>
            <a:pPr rtl="0"/>
            <a:endParaRPr lang="el-GR" sz="1200" b="1" i="0" u="none" strike="noStrike" kern="1200" dirty="0">
              <a:solidFill>
                <a:schemeClr val="tx1"/>
              </a:solidFill>
              <a:effectLst/>
              <a:latin typeface="+mn-lt"/>
              <a:ea typeface="+mn-ea"/>
              <a:cs typeface="+mn-cs"/>
            </a:endParaRPr>
          </a:p>
          <a:p>
            <a:pPr rtl="0"/>
            <a:r>
              <a:rPr lang="el-GR" sz="1200" b="1" i="0" u="none" strike="noStrike" kern="1200" dirty="0">
                <a:solidFill>
                  <a:schemeClr val="tx1"/>
                </a:solidFill>
                <a:effectLst/>
                <a:latin typeface="+mn-lt"/>
                <a:ea typeface="+mn-ea"/>
                <a:cs typeface="+mn-cs"/>
              </a:rPr>
              <a:t> </a:t>
            </a:r>
            <a:endParaRPr lang="en-GB" sz="1200" b="1" i="0" u="none" strike="noStrike" kern="1200" dirty="0">
              <a:solidFill>
                <a:schemeClr val="tx1"/>
              </a:solidFill>
              <a:effectLst/>
              <a:latin typeface="+mn-lt"/>
              <a:ea typeface="+mn-ea"/>
              <a:cs typeface="+mn-cs"/>
            </a:endParaRP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l-GR"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Old -&gt; 1’</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Julie</a:t>
            </a:r>
          </a:p>
          <a:p>
            <a:pPr rtl="0"/>
            <a:endParaRPr lang="en-US" sz="1200" kern="1200" dirty="0">
              <a:solidFill>
                <a:schemeClr val="tx1"/>
              </a:solidFill>
              <a:effectLst/>
              <a:latin typeface="+mn-lt"/>
              <a:ea typeface="+mn-ea"/>
              <a:cs typeface="+mn-cs"/>
            </a:endParaRPr>
          </a:p>
          <a:p>
            <a:pPr rtl="0"/>
            <a:r>
              <a:rPr lang="el-GR" sz="1200" kern="1200" dirty="0">
                <a:solidFill>
                  <a:schemeClr val="tx1"/>
                </a:solidFill>
                <a:effectLst/>
                <a:latin typeface="+mn-lt"/>
                <a:ea typeface="+mn-ea"/>
                <a:cs typeface="+mn-cs"/>
              </a:rPr>
              <a:t>Έπειτα έγινε σύγκριση του κάθε αλγορίθμου από τους προηγούμενους με τα </a:t>
            </a:r>
            <a:r>
              <a:rPr lang="en-US" sz="1200" kern="1200" dirty="0">
                <a:solidFill>
                  <a:schemeClr val="tx1"/>
                </a:solidFill>
                <a:effectLst/>
                <a:latin typeface="+mn-lt"/>
                <a:ea typeface="+mn-ea"/>
                <a:cs typeface="+mn-cs"/>
              </a:rPr>
              <a:t>state of the art </a:t>
            </a:r>
            <a:r>
              <a:rPr lang="el-GR" sz="1200" kern="1200" dirty="0">
                <a:solidFill>
                  <a:schemeClr val="tx1"/>
                </a:solidFill>
                <a:effectLst/>
                <a:latin typeface="+mn-lt"/>
                <a:ea typeface="+mn-ea"/>
                <a:cs typeface="+mn-cs"/>
              </a:rPr>
              <a:t>συστήματα όπου όντως φάνηκε στα αποτελέσματα να λειτουργούν καλύτερα αλλά και να παρουσιάζουν μια σταθερότητα στα ποσοστά τους σε κάθε </a:t>
            </a:r>
            <a:r>
              <a:rPr lang="en-US" sz="1200" kern="1200" dirty="0">
                <a:solidFill>
                  <a:schemeClr val="tx1"/>
                </a:solidFill>
                <a:effectLst/>
                <a:latin typeface="+mn-lt"/>
                <a:ea typeface="+mn-ea"/>
                <a:cs typeface="+mn-cs"/>
              </a:rPr>
              <a:t>dataset</a:t>
            </a:r>
            <a:r>
              <a:rPr lang="el-GR" sz="1200" kern="1200" dirty="0">
                <a:solidFill>
                  <a:schemeClr val="tx1"/>
                </a:solidFill>
                <a:effectLst/>
                <a:latin typeface="+mn-lt"/>
                <a:ea typeface="+mn-ea"/>
                <a:cs typeface="+mn-cs"/>
              </a:rPr>
              <a:t>.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Κάτι άλλο που μπορεί να παρατηρηθεί είναι ότι το </a:t>
            </a:r>
            <a:r>
              <a:rPr lang="el-GR" sz="1200" kern="1200" dirty="0" err="1">
                <a:solidFill>
                  <a:schemeClr val="tx1"/>
                </a:solidFill>
                <a:effectLst/>
                <a:latin typeface="+mn-lt"/>
                <a:ea typeface="+mn-ea"/>
                <a:cs typeface="+mn-cs"/>
              </a:rPr>
              <a:t>semi-supervised</a:t>
            </a:r>
            <a:r>
              <a:rPr lang="el-GR" sz="1200" kern="1200" dirty="0">
                <a:solidFill>
                  <a:schemeClr val="tx1"/>
                </a:solidFill>
                <a:effectLst/>
                <a:latin typeface="+mn-lt"/>
                <a:ea typeface="+mn-ea"/>
                <a:cs typeface="+mn-cs"/>
              </a:rPr>
              <a:t> μοντέλο, έχει κοντινές τιμές με τα άλλα </a:t>
            </a:r>
            <a:r>
              <a:rPr lang="el-GR" sz="1200" kern="1200" dirty="0" err="1">
                <a:solidFill>
                  <a:schemeClr val="tx1"/>
                </a:solidFill>
                <a:effectLst/>
                <a:latin typeface="+mn-lt"/>
                <a:ea typeface="+mn-ea"/>
                <a:cs typeface="+mn-cs"/>
              </a:rPr>
              <a:t>supervised</a:t>
            </a:r>
            <a:r>
              <a:rPr lang="el-GR" sz="1200" kern="1200" dirty="0">
                <a:solidFill>
                  <a:schemeClr val="tx1"/>
                </a:solidFill>
                <a:effectLst/>
                <a:latin typeface="+mn-lt"/>
                <a:ea typeface="+mn-ea"/>
                <a:cs typeface="+mn-cs"/>
              </a:rPr>
              <a:t> συστήματα. </a:t>
            </a:r>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sym typeface="Wingdings" pitchFamily="2" charset="2"/>
              </a:rPr>
              <a:t></a:t>
            </a:r>
            <a:r>
              <a:rPr lang="el-GR" sz="1200" kern="1200" dirty="0">
                <a:solidFill>
                  <a:schemeClr val="tx1"/>
                </a:solidFill>
                <a:effectLst/>
                <a:latin typeface="+mn-lt"/>
                <a:ea typeface="+mn-ea"/>
                <a:cs typeface="+mn-cs"/>
              </a:rPr>
              <a:t> τα δείχνουμε παράλληλα με την εικόνα στην Διαφάνεια 21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Julie</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Old -&gt; 1' 10’’</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Julie</a:t>
            </a: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Κλείνοντας θα συνοψίσουμε τις μέχρι τώρα πληροφορίες.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Έγινε λόγος για μια νέα μέθοδο που άρει την αμφισημία των λέξεων, μέσω της εξελικτικής θεωρίας παιγνίων η οποία θέτει κάποια μέτρα ομοιότητας που αποδίδουν καλύτερα και μπορεί να θεωρηθεί η συνέχιση των </a:t>
            </a:r>
            <a:r>
              <a:rPr lang="el-GR" sz="1200" kern="1200" dirty="0" err="1">
                <a:solidFill>
                  <a:schemeClr val="tx1"/>
                </a:solidFill>
                <a:effectLst/>
                <a:latin typeface="+mn-lt"/>
                <a:ea typeface="+mn-ea"/>
                <a:cs typeface="+mn-cs"/>
              </a:rPr>
              <a:t>knowledge-based</a:t>
            </a:r>
            <a:r>
              <a:rPr lang="el-GR" sz="1200" kern="1200" dirty="0">
                <a:solidFill>
                  <a:schemeClr val="tx1"/>
                </a:solidFill>
                <a:effectLst/>
                <a:latin typeface="+mn-lt"/>
                <a:ea typeface="+mn-ea"/>
                <a:cs typeface="+mn-cs"/>
              </a:rPr>
              <a:t> &amp; </a:t>
            </a:r>
            <a:r>
              <a:rPr lang="el-GR" sz="1200" kern="1200" dirty="0" err="1">
                <a:solidFill>
                  <a:schemeClr val="tx1"/>
                </a:solidFill>
                <a:effectLst/>
                <a:latin typeface="+mn-lt"/>
                <a:ea typeface="+mn-ea"/>
                <a:cs typeface="+mn-cs"/>
              </a:rPr>
              <a:t>graph-based</a:t>
            </a:r>
            <a:r>
              <a:rPr lang="el-GR" sz="1200" kern="1200" dirty="0">
                <a:solidFill>
                  <a:schemeClr val="tx1"/>
                </a:solidFill>
                <a:effectLst/>
                <a:latin typeface="+mn-lt"/>
                <a:ea typeface="+mn-ea"/>
                <a:cs typeface="+mn-cs"/>
              </a:rPr>
              <a:t> αλγορίθμων.</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αποσαφήνιση των εννοιών των λέξεων αντιμετωπίστηκε ως ένα διαρκές παιχνίδι [έλεγε πρόβλημα] περιορισμών και ικανοποίησης αυτών, οδηγώντας σε σταθερή συσχέτιση εννοιών και λέξεων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ανάθεση της κάθε έννοιας στην αντίστοιχη λέξη βασίστηκε στο περικείμενο (στη </a:t>
            </a:r>
            <a:r>
              <a:rPr lang="el-GR" sz="1200" kern="1200" dirty="0" err="1">
                <a:solidFill>
                  <a:schemeClr val="tx1"/>
                </a:solidFill>
                <a:effectLst/>
                <a:latin typeface="+mn-lt"/>
                <a:ea typeface="+mn-ea"/>
                <a:cs typeface="+mn-cs"/>
              </a:rPr>
              <a:t>κειμενική</a:t>
            </a:r>
            <a:r>
              <a:rPr lang="el-GR" sz="1200" kern="1200" dirty="0">
                <a:solidFill>
                  <a:schemeClr val="tx1"/>
                </a:solidFill>
                <a:effectLst/>
                <a:latin typeface="+mn-lt"/>
                <a:ea typeface="+mn-ea"/>
                <a:cs typeface="+mn-cs"/>
              </a:rPr>
              <a:t> συνοχή), χαρακτηριστικό που λείπει από τα </a:t>
            </a:r>
            <a:r>
              <a:rPr lang="el-GR" sz="1200" kern="1200" dirty="0" err="1">
                <a:solidFill>
                  <a:schemeClr val="tx1"/>
                </a:solidFill>
                <a:effectLst/>
                <a:latin typeface="+mn-lt"/>
                <a:ea typeface="+mn-ea"/>
                <a:cs typeface="+mn-cs"/>
              </a:rPr>
              <a:t>state</a:t>
            </a:r>
            <a:r>
              <a:rPr lang="el-GR" sz="1200" kern="1200" dirty="0">
                <a:solidFill>
                  <a:schemeClr val="tx1"/>
                </a:solidFill>
                <a:effectLst/>
                <a:latin typeface="+mn-lt"/>
                <a:ea typeface="+mn-ea"/>
                <a:cs typeface="+mn-cs"/>
              </a:rPr>
              <a:t> of the </a:t>
            </a:r>
            <a:r>
              <a:rPr lang="el-GR" sz="1200" kern="1200" dirty="0" err="1">
                <a:solidFill>
                  <a:schemeClr val="tx1"/>
                </a:solidFill>
                <a:effectLst/>
                <a:latin typeface="+mn-lt"/>
                <a:ea typeface="+mn-ea"/>
                <a:cs typeface="+mn-cs"/>
              </a:rPr>
              <a:t>art</a:t>
            </a:r>
            <a:r>
              <a:rPr lang="el-GR" sz="1200" kern="1200" dirty="0">
                <a:solidFill>
                  <a:schemeClr val="tx1"/>
                </a:solidFill>
                <a:effectLst/>
                <a:latin typeface="+mn-lt"/>
                <a:ea typeface="+mn-ea"/>
                <a:cs typeface="+mn-cs"/>
              </a:rPr>
              <a:t> συστήματα.</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Η χρήση του </a:t>
            </a:r>
            <a:r>
              <a:rPr lang="el-GR" sz="1200" kern="1200" dirty="0" err="1">
                <a:solidFill>
                  <a:schemeClr val="tx1"/>
                </a:solidFill>
                <a:effectLst/>
                <a:latin typeface="+mn-lt"/>
                <a:ea typeface="+mn-ea"/>
                <a:cs typeface="+mn-cs"/>
              </a:rPr>
              <a:t>replicator</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dynamics</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equation</a:t>
            </a:r>
            <a:r>
              <a:rPr lang="el-GR" sz="1200" kern="1200" dirty="0">
                <a:solidFill>
                  <a:schemeClr val="tx1"/>
                </a:solidFill>
                <a:effectLst/>
                <a:latin typeface="+mn-lt"/>
                <a:ea typeface="+mn-ea"/>
                <a:cs typeface="+mn-cs"/>
              </a:rPr>
              <a:t> είναι υπεύθυνη για την καλύτερη ανάθεση έννοιας σε κάθε λέξη</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σύστημα αυτό όπως ειπώθηκε είναι πολύπλευρο και ευπροσάρμοστο</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Και τέλος θεωρείται πλήρως ανταγωνιστικό σε σχέση με τα </a:t>
            </a:r>
            <a:r>
              <a:rPr lang="el-GR" sz="1200" kern="1200" dirty="0" err="1">
                <a:solidFill>
                  <a:schemeClr val="tx1"/>
                </a:solidFill>
                <a:effectLst/>
                <a:latin typeface="+mn-lt"/>
                <a:ea typeface="+mn-ea"/>
                <a:cs typeface="+mn-cs"/>
              </a:rPr>
              <a:t>προϋπάρχοντα</a:t>
            </a:r>
            <a:r>
              <a:rPr lang="el-GR" sz="1200" kern="1200" dirty="0">
                <a:solidFill>
                  <a:schemeClr val="tx1"/>
                </a:solidFill>
                <a:effectLst/>
                <a:latin typeface="+mn-lt"/>
                <a:ea typeface="+mn-ea"/>
                <a:cs typeface="+mn-cs"/>
              </a:rPr>
              <a:t> συστήματα.  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a:t>
            </a:r>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Stop-words: got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30''</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a:t>
            </a:r>
            <a:r>
              <a:rPr lang="el-GR" sz="1200" b="0" i="0" u="none" strike="noStrike" kern="1200" dirty="0" err="1">
                <a:solidFill>
                  <a:schemeClr val="tx1"/>
                </a:solidFill>
                <a:effectLst/>
                <a:latin typeface="+mn-lt"/>
                <a:ea typeface="+mn-ea"/>
                <a:cs typeface="+mn-cs"/>
              </a:rPr>
              <a:t>ευρετικές</a:t>
            </a:r>
            <a:r>
              <a:rPr lang="el-GR" sz="1200" b="0" i="0" u="none" strike="noStrike" kern="1200" dirty="0">
                <a:solidFill>
                  <a:schemeClr val="tx1"/>
                </a:solidFill>
                <a:effectLst/>
                <a:latin typeface="+mn-lt"/>
                <a:ea typeface="+mn-ea"/>
                <a:cs typeface="+mn-cs"/>
              </a:rPr>
              <a:t> τεχνικές ( και αλγορίθμους) καθώς και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r>
              <a:rPr lang="el-GR" sz="1200" b="0" i="0" u="none" strike="noStrike" kern="1200" dirty="0">
                <a:solidFill>
                  <a:schemeClr val="tx1"/>
                </a:solidFill>
                <a:effectLst/>
                <a:latin typeface="+mn-lt"/>
                <a:ea typeface="+mn-ea"/>
                <a:cs typeface="+mn-cs"/>
              </a:rPr>
              <a:t>.</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1' 35''</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κανόνες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κάποια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55''</a:t>
            </a:r>
          </a:p>
          <a:p>
            <a:endParaRPr lang="el-GR" dirty="0"/>
          </a:p>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 συμμόρφωση σε προκαθορισμένους περιορισμούς.</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1' 10''</a:t>
            </a:r>
          </a:p>
          <a:p>
            <a:pPr rtl="0"/>
            <a:endParaRPr lang="el-GR" sz="1200" b="0" i="0" u="none" strike="noStrike"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kern="1200" dirty="0">
                <a:solidFill>
                  <a:schemeClr val="tx1"/>
                </a:solidFill>
                <a:effectLst/>
                <a:latin typeface="+mn-lt"/>
                <a:ea typeface="+mn-ea"/>
                <a:cs typeface="+mn-cs"/>
              </a:rPr>
              <a:t>Nash Equilibrium </a:t>
            </a:r>
            <a:r>
              <a:rPr lang="el-GR" sz="1200"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 αν όχι με καθαρές, με μεικτές στρατηγικές ), οπότε και η λύση του προβλήματος επιτυγχάνεται (Θεώρημα </a:t>
            </a:r>
            <a:r>
              <a:rPr lang="en-GB" sz="1200" kern="1200" dirty="0">
                <a:solidFill>
                  <a:schemeClr val="tx1"/>
                </a:solidFill>
                <a:effectLst/>
                <a:latin typeface="+mn-lt"/>
                <a:ea typeface="+mn-ea"/>
                <a:cs typeface="+mn-cs"/>
              </a:rPr>
              <a:t>Nash</a:t>
            </a:r>
            <a:r>
              <a:rPr lang="el-GR" sz="1200" kern="1200" dirty="0">
                <a:solidFill>
                  <a:schemeClr val="tx1"/>
                </a:solidFill>
                <a:effectLst/>
                <a:latin typeface="+mn-lt"/>
                <a:ea typeface="+mn-ea"/>
                <a:cs typeface="+mn-cs"/>
              </a:rPr>
              <a:t>, 1951).</a:t>
            </a:r>
            <a:endParaRPr lang="en-GR" sz="1200" kern="1200" dirty="0">
              <a:solidFill>
                <a:schemeClr val="tx1"/>
              </a:solidFill>
              <a:effectLst/>
              <a:latin typeface="+mn-lt"/>
              <a:ea typeface="+mn-ea"/>
              <a:cs typeface="+mn-cs"/>
            </a:endParaRPr>
          </a:p>
          <a:p>
            <a:br>
              <a:rPr lang="el-GR" sz="1200" kern="1200" dirty="0">
                <a:solidFill>
                  <a:schemeClr val="tx1"/>
                </a:solidFill>
                <a:effectLst/>
                <a:latin typeface="+mn-lt"/>
                <a:ea typeface="+mn-ea"/>
                <a:cs typeface="+mn-cs"/>
              </a:rPr>
            </a:br>
            <a:r>
              <a:rPr lang="el-GR" sz="1200" kern="1200" dirty="0">
                <a:solidFill>
                  <a:schemeClr val="tx1"/>
                </a:solidFill>
                <a:effectLst/>
                <a:latin typeface="+mn-lt"/>
                <a:ea typeface="+mn-ea"/>
                <a:cs typeface="+mn-cs"/>
              </a:rPr>
              <a:t>Επίσης, κάθε λέξη σχετίζεται με το περικείμενό της.</a:t>
            </a:r>
            <a:br>
              <a:rPr lang="el-GR" sz="1200" kern="1200" dirty="0">
                <a:solidFill>
                  <a:schemeClr val="tx1"/>
                </a:solidFill>
                <a:effectLst/>
                <a:latin typeface="+mn-lt"/>
                <a:ea typeface="+mn-ea"/>
                <a:cs typeface="+mn-cs"/>
              </a:rPr>
            </a:b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Λόγω της θεωρίας παιγνίων, το </a:t>
            </a:r>
            <a:r>
              <a:rPr lang="en-US" sz="1200" kern="1200" dirty="0">
                <a:solidFill>
                  <a:schemeClr val="tx1"/>
                </a:solidFill>
                <a:effectLst/>
                <a:latin typeface="+mn-lt"/>
                <a:ea typeface="+mn-ea"/>
                <a:cs typeface="+mn-cs"/>
              </a:rPr>
              <a:t>task </a:t>
            </a:r>
            <a:r>
              <a:rPr lang="el-GR" sz="1200" kern="1200" dirty="0">
                <a:solidFill>
                  <a:schemeClr val="tx1"/>
                </a:solidFill>
                <a:effectLst/>
                <a:latin typeface="+mn-lt"/>
                <a:ea typeface="+mn-ea"/>
                <a:cs typeface="+mn-cs"/>
              </a:rPr>
              <a:t>της ΑΑΛ, μετατρέπεται σε πρόβλημα (-κατάσταση) δυναμικής βελτιστοποίησης, εκμεταλλευόμενη τις πληροφορίες του περικειμένου.</a:t>
            </a:r>
            <a:endParaRPr lang="en-GR" sz="1200" kern="1200" dirty="0">
              <a:solidFill>
                <a:schemeClr val="tx1"/>
              </a:solidFill>
              <a:effectLst/>
              <a:latin typeface="+mn-lt"/>
              <a:ea typeface="+mn-ea"/>
              <a:cs typeface="+mn-cs"/>
            </a:endParaRPr>
          </a:p>
          <a:p>
            <a:r>
              <a:rPr lang="en-GR" sz="1200" kern="1200" dirty="0">
                <a:solidFill>
                  <a:schemeClr val="tx1"/>
                </a:solidFill>
                <a:effectLst/>
                <a:latin typeface="+mn-lt"/>
                <a:ea typeface="+mn-ea"/>
                <a:cs typeface="+mn-cs"/>
              </a:rPr>
              <a:t> </a:t>
            </a:r>
          </a:p>
          <a:p>
            <a:r>
              <a:rPr lang="el-GR" sz="1200" kern="1200" dirty="0">
                <a:solidFill>
                  <a:schemeClr val="tx1"/>
                </a:solidFill>
                <a:effectLst/>
                <a:latin typeface="+mn-lt"/>
                <a:ea typeface="+mn-ea"/>
                <a:cs typeface="+mn-cs"/>
              </a:rPr>
              <a:t>Το προτεινόμενο σύστημα είναι πολύπλευρο, καθώς μπορεί να χρησιμοποιηθεί και από μη επιβλεπόμενα μοντέλα μάθησης αλλά και από </a:t>
            </a:r>
            <a:r>
              <a:rPr lang="el-GR" sz="1200" kern="1200" dirty="0" err="1">
                <a:solidFill>
                  <a:schemeClr val="tx1"/>
                </a:solidFill>
                <a:effectLst/>
                <a:latin typeface="+mn-lt"/>
                <a:ea typeface="+mn-ea"/>
                <a:cs typeface="+mn-cs"/>
              </a:rPr>
              <a:t>ημι</a:t>
            </a:r>
            <a:r>
              <a:rPr lang="el-GR" sz="1200" kern="1200" dirty="0">
                <a:solidFill>
                  <a:schemeClr val="tx1"/>
                </a:solidFill>
                <a:effectLst/>
                <a:latin typeface="+mn-lt"/>
                <a:ea typeface="+mn-ea"/>
                <a:cs typeface="+mn-cs"/>
              </a:rPr>
              <a:t>-επιβλεπόμενα. </a:t>
            </a:r>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10''</a:t>
            </a:r>
          </a:p>
          <a:p>
            <a:endParaRPr lang="el-GR" dirty="0"/>
          </a:p>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35'''</a:t>
            </a:r>
          </a:p>
          <a:p>
            <a:endParaRPr lang="el-GR" dirty="0"/>
          </a:p>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της ( δεξιά και αριστερά ).</a:t>
            </a:r>
          </a:p>
          <a:p>
            <a:endParaRPr lang="el-GR" dirty="0"/>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30''</a:t>
            </a:r>
          </a:p>
          <a:p>
            <a:endParaRPr lang="el-GR" dirty="0"/>
          </a:p>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a:t>
            </a:r>
            <a:r>
              <a:rPr lang="el-GR" dirty="0"/>
              <a:t> (πχ το </a:t>
            </a:r>
            <a:r>
              <a:rPr lang="en-US" dirty="0"/>
              <a:t>"be" </a:t>
            </a:r>
            <a:r>
              <a:rPr lang="el-GR" dirty="0"/>
              <a:t>)</a:t>
            </a:r>
            <a:r>
              <a:rPr lang="en-US" dirty="0"/>
              <a:t>,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7/2/21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7/2/21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799958"/>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endParaRPr lang="en-GB" sz="2000" dirty="0"/>
              </a:p>
              <a:p>
                <a:pPr marL="457200" lvl="1" indent="0" fontAlgn="base">
                  <a:lnSpc>
                    <a:spcPct val="100000"/>
                  </a:lnSpc>
                  <a:buNone/>
                </a:pPr>
                <a:endParaRPr lang="en-GB" sz="9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sub>
                        </m:sSub>
                      </m:e>
                    </m:d>
                  </m:oMath>
                </a14:m>
                <a:r>
                  <a:rPr lang="en-GB" sz="1800" dirty="0"/>
                  <a:t> , where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900" dirty="0"/>
              </a:p>
              <a:p>
                <a:pPr fontAlgn="base">
                  <a:lnSpc>
                    <a:spcPct val="100000"/>
                  </a:lnSpc>
                </a:pPr>
                <a:endParaRPr lang="en-GB" sz="9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800" i="1" smtClean="0">
                            <a:solidFill>
                              <a:srgbClr val="000000"/>
                            </a:solidFill>
                            <a:latin typeface="Cambria Math" panose="02040503050406030204" pitchFamily="18" charset="0"/>
                          </a:rPr>
                        </m:ctrlPr>
                      </m:sSubPr>
                      <m:e>
                        <m:r>
                          <m:rPr>
                            <m:sty m:val="p"/>
                          </m:rPr>
                          <a:rPr lang="en-US" sz="1800" b="0" i="0" smtClean="0">
                            <a:solidFill>
                              <a:srgbClr val="000000"/>
                            </a:solidFill>
                            <a:latin typeface="Cambria Math" panose="02040503050406030204" pitchFamily="18" charset="0"/>
                          </a:rPr>
                          <m:t>s</m:t>
                        </m:r>
                      </m:e>
                      <m:sub>
                        <m:r>
                          <a:rPr lang="en-US" sz="1800" b="0" i="1" smtClean="0">
                            <a:solidFill>
                              <a:srgbClr val="000000"/>
                            </a:solidFill>
                            <a:latin typeface="Cambria Math" panose="02040503050406030204" pitchFamily="18" charset="0"/>
                          </a:rPr>
                          <m:t>𝑝</m:t>
                        </m:r>
                      </m:sub>
                    </m:sSub>
                    <m:r>
                      <a:rPr lang="en-US" sz="1800" b="0" i="1" smtClean="0">
                        <a:solidFill>
                          <a:srgbClr val="000000"/>
                        </a:solidFill>
                        <a:latin typeface="Cambria Math" panose="02040503050406030204" pitchFamily="18" charset="0"/>
                      </a:rPr>
                      <m:t>=</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1,  </m:t>
                            </m:r>
                          </m:sub>
                        </m:sSub>
                        <m:r>
                          <a:rPr lang="en-US" sz="1800" b="0" i="1" smtClean="0">
                            <a:solidFill>
                              <a:srgbClr val="000000"/>
                            </a:solidFill>
                            <a:latin typeface="Cambria Math" panose="02040503050406030204" pitchFamily="18" charset="0"/>
                          </a:rPr>
                          <m:t>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m:t>
                            </m:r>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  </m:t>
                        </m:r>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𝑠</m:t>
                            </m:r>
                          </m:e>
                          <m:sub>
                            <m:r>
                              <a:rPr lang="en-US" sz="1800" b="0" i="1" smtClean="0">
                                <a:solidFill>
                                  <a:srgbClr val="000000"/>
                                </a:solidFill>
                                <a:latin typeface="Cambria Math" panose="02040503050406030204" pitchFamily="18" charset="0"/>
                              </a:rPr>
                              <m:t>𝑝𝑛</m:t>
                            </m:r>
                          </m:sub>
                        </m:sSub>
                        <m:r>
                          <a:rPr lang="el-GR" sz="1800" b="0" i="1" smtClean="0">
                            <a:solidFill>
                              <a:srgbClr val="000000"/>
                            </a:solidFill>
                            <a:latin typeface="Cambria Math" panose="02040503050406030204" pitchFamily="18" charset="0"/>
                          </a:rPr>
                          <m:t> </m:t>
                        </m:r>
                      </m:e>
                    </m:d>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𝑛</m:t>
                    </m:r>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m:t>
                    </m:r>
                  </m:oMath>
                </a14:m>
                <a:endParaRPr lang="en-GB" sz="18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endParaRPr lang="en-GB" sz="2000" dirty="0"/>
              </a:p>
              <a:p>
                <a:pPr lvl="1" fontAlgn="base">
                  <a:lnSpc>
                    <a:spcPct val="100000"/>
                  </a:lnSpc>
                </a:pPr>
                <a:endParaRPr lang="en-GB" sz="900" dirty="0"/>
              </a:p>
              <a:p>
                <a:pPr fontAlgn="base">
                  <a:lnSpc>
                    <a:spcPct val="100000"/>
                  </a:lnSpc>
                </a:pPr>
                <a:endParaRPr lang="en-GB" sz="40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799958"/>
                <a:ext cx="10350190" cy="4639799"/>
              </a:xfrm>
              <a:prstGeom prst="rect">
                <a:avLst/>
              </a:prstGeom>
              <a:blipFill>
                <a:blip r:embed="rId4"/>
                <a:stretch>
                  <a:fillRect l="-490" t="-546" b="-4372"/>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783552"/>
                <a:ext cx="10515600" cy="4682977"/>
              </a:xfrm>
            </p:spPr>
            <p:txBody>
              <a:bodyPr>
                <a:noAutofit/>
              </a:bodyPr>
              <a:lstStyle/>
              <a:p>
                <a:pPr fontAlgn="base"/>
                <a:r>
                  <a:rPr lang="en-GB" sz="1900" b="1" dirty="0">
                    <a:latin typeface="+mj-lt"/>
                  </a:rPr>
                  <a:t>System</a:t>
                </a:r>
                <a:r>
                  <a:rPr lang="en-GB" sz="1900" dirty="0">
                    <a:latin typeface="+mj-lt"/>
                  </a:rPr>
                  <a:t> </a:t>
                </a:r>
                <a:r>
                  <a:rPr lang="en-GB" sz="1900" b="1" dirty="0">
                    <a:latin typeface="+mj-lt"/>
                  </a:rPr>
                  <a:t>strategy</a:t>
                </a:r>
                <a:r>
                  <a:rPr lang="en-GB" sz="1900" dirty="0">
                    <a:latin typeface="+mj-lt"/>
                  </a:rPr>
                  <a:t> </a:t>
                </a:r>
                <a:r>
                  <a:rPr lang="en-GB" sz="1900" b="1" dirty="0">
                    <a:latin typeface="+mj-lt"/>
                  </a:rPr>
                  <a:t>space</a:t>
                </a:r>
                <a:r>
                  <a:rPr lang="en-GB" sz="1900" dirty="0">
                    <a:latin typeface="+mj-lt"/>
                  </a:rPr>
                  <a:t> </a:t>
                </a:r>
                <a14:m>
                  <m:oMath xmlns:m="http://schemas.openxmlformats.org/officeDocument/2006/math">
                    <m:sSub>
                      <m:sSubPr>
                        <m:ctrlPr>
                          <a:rPr lang="el-GR" sz="1900" b="0" i="1" smtClean="0">
                            <a:latin typeface="+mj-lt"/>
                          </a:rPr>
                        </m:ctrlPr>
                      </m:sSubPr>
                      <m:e>
                        <m:r>
                          <a:rPr lang="en-US" sz="1900" b="0" i="1" smtClean="0">
                            <a:latin typeface="+mj-lt"/>
                          </a:rPr>
                          <m:t>𝑆</m:t>
                        </m:r>
                      </m:e>
                      <m:sub>
                        <m:r>
                          <m:rPr>
                            <m:sty m:val="p"/>
                          </m:rPr>
                          <a:rPr lang="el-GR" sz="1900" b="0" i="0" smtClean="0">
                            <a:latin typeface="+mj-lt"/>
                          </a:rPr>
                          <m:t>Ν</m:t>
                        </m:r>
                        <m:r>
                          <a:rPr lang="el-GR" sz="1900" b="0" i="1" smtClean="0">
                            <a:latin typeface="+mj-lt"/>
                            <a:ea typeface="Cambria Math" panose="02040503050406030204" pitchFamily="18" charset="0"/>
                          </a:rPr>
                          <m:t>×</m:t>
                        </m:r>
                        <m:r>
                          <a:rPr lang="en-US" sz="1900" b="0" i="1" smtClean="0">
                            <a:latin typeface="+mj-lt"/>
                            <a:ea typeface="Cambria Math" panose="02040503050406030204" pitchFamily="18" charset="0"/>
                          </a:rPr>
                          <m:t>|</m:t>
                        </m:r>
                        <m:r>
                          <a:rPr lang="en-US" sz="1900" b="0" i="1" smtClean="0">
                            <a:latin typeface="+mj-lt"/>
                            <a:ea typeface="Cambria Math" panose="02040503050406030204" pitchFamily="18" charset="0"/>
                          </a:rPr>
                          <m:t>𝐶</m:t>
                        </m:r>
                        <m:r>
                          <a:rPr lang="el-GR" sz="1900" b="0" i="1" smtClean="0">
                            <a:latin typeface="+mj-lt"/>
                            <a:ea typeface="Cambria Math" panose="02040503050406030204" pitchFamily="18" charset="0"/>
                          </a:rPr>
                          <m:t>|</m:t>
                        </m:r>
                      </m:sub>
                    </m:sSub>
                  </m:oMath>
                </a14:m>
                <a:r>
                  <a:rPr lang="el-GR" sz="1900" dirty="0">
                    <a:latin typeface="+mj-lt"/>
                  </a:rPr>
                  <a:t> </a:t>
                </a:r>
                <a:r>
                  <a:rPr lang="en-US" sz="1900" dirty="0">
                    <a:latin typeface="+mj-lt"/>
                  </a:rPr>
                  <a:t>initialization</a:t>
                </a:r>
                <a:endParaRPr lang="en-GB" sz="1900" dirty="0">
                  <a:latin typeface="+mj-lt"/>
                </a:endParaRPr>
              </a:p>
              <a:p>
                <a:pPr lvl="1" fontAlgn="base"/>
                <a14:m>
                  <m:oMath xmlns:m="http://schemas.openxmlformats.org/officeDocument/2006/math">
                    <m:sSub>
                      <m:sSubPr>
                        <m:ctrlPr>
                          <a:rPr lang="en-US" sz="1600" b="0" i="1" smtClean="0">
                            <a:latin typeface="+mj-lt"/>
                          </a:rPr>
                        </m:ctrlPr>
                      </m:sSubPr>
                      <m:e>
                        <m:r>
                          <a:rPr lang="en-US" sz="1600" b="0" i="1" smtClean="0">
                            <a:latin typeface="+mj-lt"/>
                          </a:rPr>
                          <m:t>𝑝𝑟</m:t>
                        </m:r>
                      </m:e>
                      <m:sub>
                        <m:r>
                          <a:rPr lang="en-US" sz="1600" b="0" i="1" smtClean="0">
                            <a:latin typeface="+mj-lt"/>
                          </a:rPr>
                          <m:t>𝑖h</m:t>
                        </m:r>
                      </m:sub>
                    </m:sSub>
                  </m:oMath>
                </a14:m>
                <a:r>
                  <a:rPr lang="en-GB" sz="1600" dirty="0">
                    <a:latin typeface="+mj-lt"/>
                  </a:rPr>
                  <a:t> : </a:t>
                </a:r>
                <a:r>
                  <a:rPr lang="en-GB" sz="1600" b="1" dirty="0">
                    <a:latin typeface="+mj-lt"/>
                  </a:rPr>
                  <a:t>probability</a:t>
                </a:r>
                <a:r>
                  <a:rPr lang="en-GB" sz="1600" dirty="0">
                    <a:latin typeface="+mj-lt"/>
                  </a:rPr>
                  <a:t> of player </a:t>
                </a:r>
                <a14:m>
                  <m:oMath xmlns:m="http://schemas.openxmlformats.org/officeDocument/2006/math">
                    <m:r>
                      <a:rPr lang="en-US" sz="1600" b="0" i="1" smtClean="0">
                        <a:latin typeface="+mj-lt"/>
                      </a:rPr>
                      <m:t>𝑖</m:t>
                    </m:r>
                    <m:r>
                      <a:rPr lang="en-US" sz="1600" b="0" i="1" smtClean="0">
                        <a:latin typeface="+mj-lt"/>
                      </a:rPr>
                      <m:t> </m:t>
                    </m:r>
                  </m:oMath>
                </a14:m>
                <a:r>
                  <a:rPr lang="en-GB" sz="1600" dirty="0">
                    <a:latin typeface="+mj-lt"/>
                  </a:rPr>
                  <a:t>to choose the</a:t>
                </a:r>
                <a:r>
                  <a:rPr lang="en-US" sz="1600" dirty="0">
                    <a:latin typeface="+mj-lt"/>
                  </a:rPr>
                  <a:t> </a:t>
                </a:r>
                <a14:m>
                  <m:oMath xmlns:m="http://schemas.openxmlformats.org/officeDocument/2006/math">
                    <m:r>
                      <a:rPr lang="en-US" sz="1600" b="0" i="1" smtClean="0">
                        <a:latin typeface="+mj-lt"/>
                      </a:rPr>
                      <m:t>h</m:t>
                    </m:r>
                    <m:r>
                      <a:rPr lang="en-US" sz="1600" b="0" i="1" smtClean="0">
                        <a:latin typeface="+mj-lt"/>
                      </a:rPr>
                      <m:t>−</m:t>
                    </m:r>
                    <m:r>
                      <a:rPr lang="en-US" sz="1600" b="0" i="1" smtClean="0">
                        <a:latin typeface="+mj-lt"/>
                      </a:rPr>
                      <m:t>𝑡h</m:t>
                    </m:r>
                  </m:oMath>
                </a14:m>
                <a:r>
                  <a:rPr lang="en-GB" sz="1600" dirty="0">
                    <a:latin typeface="+mj-lt"/>
                  </a:rPr>
                  <a:t> pure strategy to play</a:t>
                </a:r>
              </a:p>
              <a:p>
                <a:pPr marL="457200" lvl="1" indent="0" fontAlgn="base">
                  <a:buNone/>
                </a:pPr>
                <a:endParaRPr lang="en-GB" sz="800" dirty="0">
                  <a:latin typeface="+mj-lt"/>
                </a:endParaRPr>
              </a:p>
              <a:p>
                <a:pPr lvl="1" fontAlgn="base">
                  <a:spcBef>
                    <a:spcPts val="100"/>
                  </a:spcBef>
                </a:pPr>
                <a:r>
                  <a:rPr lang="en-GB" sz="1600" b="1" dirty="0">
                    <a:latin typeface="+mj-lt"/>
                  </a:rPr>
                  <a:t>Uniform</a:t>
                </a:r>
                <a:r>
                  <a:rPr lang="en-GB" sz="1600" dirty="0">
                    <a:latin typeface="+mj-lt"/>
                  </a:rPr>
                  <a:t> distribution </a:t>
                </a:r>
              </a:p>
              <a:p>
                <a:pPr lvl="2" fontAlgn="base"/>
                <a:r>
                  <a:rPr lang="en-GB" sz="1500" b="1" dirty="0">
                    <a:latin typeface="+mj-lt"/>
                  </a:rPr>
                  <a:t>unsupervised</a:t>
                </a:r>
                <a:r>
                  <a:rPr lang="en-GB" sz="1500" dirty="0">
                    <a:latin typeface="+mj-lt"/>
                  </a:rPr>
                  <a:t> learning: no prior knowledge</a:t>
                </a:r>
                <a:endParaRPr lang="en-US" sz="1500" b="1" i="1" dirty="0">
                  <a:latin typeface="+mj-lt"/>
                </a:endParaRPr>
              </a:p>
              <a:p>
                <a:pPr lvl="2" fontAlgn="base">
                  <a:lnSpc>
                    <a:spcPct val="100000"/>
                  </a:lnSpc>
                </a:pPr>
                <a14:m>
                  <m:oMath xmlns:m="http://schemas.openxmlformats.org/officeDocument/2006/math">
                    <m:sSub>
                      <m:sSubPr>
                        <m:ctrlPr>
                          <a:rPr lang="en-US" sz="1600" b="0" i="1" smtClean="0">
                            <a:latin typeface="+mj-lt"/>
                          </a:rPr>
                        </m:ctrlPr>
                      </m:sSubPr>
                      <m:e>
                        <m:r>
                          <a:rPr lang="en-US" sz="1600" b="0" i="1" smtClean="0">
                            <a:latin typeface="Cambria Math" panose="02040503050406030204" pitchFamily="18" charset="0"/>
                          </a:rPr>
                          <m:t>𝑠</m:t>
                        </m:r>
                      </m:e>
                      <m:sub>
                        <m:r>
                          <a:rPr lang="en-US" sz="1600" b="0" i="1" smtClean="0">
                            <a:latin typeface="+mj-lt"/>
                          </a:rPr>
                          <m:t>𝑖h</m:t>
                        </m:r>
                      </m:sub>
                    </m:sSub>
                    <m:r>
                      <a:rPr lang="en-US" sz="1600" b="0" i="1" smtClean="0">
                        <a:latin typeface="+mj-lt"/>
                      </a:rPr>
                      <m:t>=</m:t>
                    </m:r>
                    <m:d>
                      <m:dPr>
                        <m:begChr m:val="{"/>
                        <m:endChr m:val=""/>
                        <m:ctrlPr>
                          <a:rPr lang="en-US" sz="1600" b="0" i="1" smtClean="0">
                            <a:latin typeface="+mj-lt"/>
                          </a:rPr>
                        </m:ctrlPr>
                      </m:dPr>
                      <m:e>
                        <m:eqArr>
                          <m:eqArrPr>
                            <m:ctrlPr>
                              <a:rPr lang="en-US" sz="1600" b="0" i="1" smtClean="0">
                                <a:latin typeface="+mj-lt"/>
                              </a:rPr>
                            </m:ctrlPr>
                          </m:eqArrPr>
                          <m:e>
                            <m:r>
                              <a:rPr lang="en-US" sz="1600" b="0" i="1" smtClean="0">
                                <a:latin typeface="+mj-lt"/>
                              </a:rPr>
                              <m:t>|</m:t>
                            </m:r>
                            <m:sSup>
                              <m:sSupPr>
                                <m:ctrlPr>
                                  <a:rPr lang="en-US" sz="1600" b="0" i="1" smtClean="0">
                                    <a:latin typeface="+mj-lt"/>
                                  </a:rPr>
                                </m:ctrlPr>
                              </m:sSupPr>
                              <m:e>
                                <m:r>
                                  <a:rPr lang="en-US" sz="1600" b="0" i="1" smtClean="0">
                                    <a:latin typeface="Cambria Math" panose="02040503050406030204" pitchFamily="18" charset="0"/>
                                  </a:rPr>
                                  <m:t> </m:t>
                                </m:r>
                                <m:d>
                                  <m:dPr>
                                    <m:begChr m:val=""/>
                                    <m:endChr m:val="|"/>
                                    <m:ctrlPr>
                                      <a:rPr lang="en-US" sz="1600" b="0" i="1" smtClean="0">
                                        <a:latin typeface="+mj-lt"/>
                                      </a:rPr>
                                    </m:ctrlPr>
                                  </m:dPr>
                                  <m:e>
                                    <m:r>
                                      <a:rPr lang="en-GR" sz="1800">
                                        <a:latin typeface="+mj-lt"/>
                                      </a:rPr>
                                      <m:t>​</m:t>
                                    </m:r>
                                    <m:sSub>
                                      <m:sSubPr>
                                        <m:ctrlPr>
                                          <a:rPr lang="en-US" sz="1800" b="0" i="1" smtClean="0">
                                            <a:latin typeface="+mj-lt"/>
                                          </a:rPr>
                                        </m:ctrlPr>
                                      </m:sSubPr>
                                      <m:e>
                                        <m:r>
                                          <a:rPr lang="en-US" sz="1800" b="0" i="1" smtClean="0">
                                            <a:latin typeface="+mj-lt"/>
                                          </a:rPr>
                                          <m:t>𝑀</m:t>
                                        </m:r>
                                      </m:e>
                                      <m:sub>
                                        <m:r>
                                          <a:rPr lang="en-US" sz="1800" b="0" i="1" smtClean="0">
                                            <a:latin typeface="+mj-lt"/>
                                          </a:rPr>
                                          <m:t>𝑖</m:t>
                                        </m:r>
                                      </m:sub>
                                    </m:sSub>
                                  </m:e>
                                </m:d>
                              </m:e>
                              <m:sup>
                                <m:r>
                                  <a:rPr lang="en-US" sz="1600" b="0" i="1" smtClean="0">
                                    <a:latin typeface="+mj-lt"/>
                                  </a:rPr>
                                  <m:t>−1</m:t>
                                </m:r>
                              </m:sup>
                            </m:sSup>
                            <m:r>
                              <a:rPr lang="en-US" sz="1600" b="0" i="1" smtClean="0">
                                <a:latin typeface="+mj-lt"/>
                              </a:rPr>
                              <m:t>    ,  </m:t>
                            </m:r>
                            <m:r>
                              <a:rPr lang="en-US" sz="1600" b="0" i="1" smtClean="0">
                                <a:latin typeface="+mj-lt"/>
                              </a:rPr>
                              <m:t>𝑖𝑓</m:t>
                            </m:r>
                            <m:r>
                              <a:rPr lang="en-US" sz="1600" b="0" i="1" smtClean="0">
                                <a:latin typeface="+mj-lt"/>
                              </a:rPr>
                              <m:t> </m:t>
                            </m:r>
                            <m:r>
                              <a:rPr lang="en-US" sz="1600" b="0" i="1" smtClean="0">
                                <a:latin typeface="+mj-lt"/>
                              </a:rPr>
                              <m:t>𝑠𝑒𝑛𝑠𝑒</m:t>
                            </m:r>
                            <m:r>
                              <a:rPr lang="en-US" sz="1600" b="0" i="1" smtClean="0">
                                <a:latin typeface="+mj-lt"/>
                              </a:rPr>
                              <m:t> </m:t>
                            </m:r>
                            <m:r>
                              <a:rPr lang="en-US" sz="1600" b="0" i="1" smtClean="0">
                                <a:latin typeface="+mj-lt"/>
                              </a:rPr>
                              <m:t>h</m:t>
                            </m:r>
                            <m:r>
                              <a:rPr lang="en-US" sz="1600" b="0" i="1" smtClean="0">
                                <a:latin typeface="+mj-lt"/>
                              </a:rPr>
                              <m:t> </m:t>
                            </m:r>
                            <m:r>
                              <a:rPr lang="en-US" sz="1600" b="0" i="1" smtClean="0">
                                <a:latin typeface="+mj-lt"/>
                              </a:rPr>
                              <m:t>𝑖𝑠</m:t>
                            </m:r>
                            <m:r>
                              <a:rPr lang="en-US" sz="1600" b="0" i="1" smtClean="0">
                                <a:latin typeface="+mj-lt"/>
                              </a:rPr>
                              <m:t> </m:t>
                            </m:r>
                            <m:r>
                              <a:rPr lang="en-US" sz="1600" b="0" i="1" smtClean="0">
                                <a:latin typeface="+mj-lt"/>
                              </a:rPr>
                              <m:t>𝑖𝑛</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mj-lt"/>
                              </a:rPr>
                              <m:t>0,  </m:t>
                            </m:r>
                            <m:r>
                              <a:rPr lang="en-US" sz="1600" b="0" i="1" smtClean="0">
                                <a:latin typeface="+mj-lt"/>
                              </a:rPr>
                              <m:t>𝑜𝑡h𝑒𝑟𝑤𝑖𝑠𝑒</m:t>
                            </m:r>
                          </m:e>
                        </m:eqArr>
                      </m:e>
                    </m:d>
                  </m:oMath>
                </a14:m>
                <a:endParaRPr lang="en-GB" sz="1600" dirty="0">
                  <a:latin typeface="+mj-lt"/>
                </a:endParaRPr>
              </a:p>
              <a:p>
                <a:pPr marL="914400" lvl="2" indent="0" fontAlgn="base">
                  <a:buNone/>
                </a:pPr>
                <a:endParaRPr lang="en-GB" sz="500" dirty="0">
                  <a:latin typeface="+mj-lt"/>
                </a:endParaRPr>
              </a:p>
              <a:p>
                <a:pPr lvl="1" fontAlgn="base">
                  <a:spcBef>
                    <a:spcPts val="100"/>
                  </a:spcBef>
                </a:pPr>
                <a:r>
                  <a:rPr lang="en-GB" sz="1600" b="1" dirty="0">
                    <a:latin typeface="+mj-lt"/>
                  </a:rPr>
                  <a:t>Geometric</a:t>
                </a:r>
                <a:r>
                  <a:rPr lang="en-GB" sz="1600" dirty="0">
                    <a:latin typeface="+mj-lt"/>
                  </a:rPr>
                  <a:t> distribution</a:t>
                </a:r>
              </a:p>
              <a:p>
                <a:pPr lvl="2" fontAlgn="base"/>
                <a:r>
                  <a:rPr lang="en-GB" sz="1500" b="1" dirty="0">
                    <a:latin typeface="+mj-lt"/>
                  </a:rPr>
                  <a:t>semi-supervised</a:t>
                </a:r>
                <a:r>
                  <a:rPr lang="en-GB" sz="1500" dirty="0">
                    <a:latin typeface="+mj-lt"/>
                  </a:rPr>
                  <a:t> learning: exploits information from prior knowledge </a:t>
                </a: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𝑖h</m:t>
                        </m:r>
                      </m:sub>
                    </m:sSub>
                    <m:r>
                      <a:rPr lang="en-US" sz="1600" i="1">
                        <a:latin typeface="+mj-lt"/>
                      </a:rPr>
                      <m:t>=</m:t>
                    </m:r>
                    <m:d>
                      <m:dPr>
                        <m:begChr m:val="{"/>
                        <m:endChr m:val=""/>
                        <m:ctrlPr>
                          <a:rPr lang="en-US" sz="1600" i="1">
                            <a:latin typeface="+mj-lt"/>
                          </a:rPr>
                        </m:ctrlPr>
                      </m:dPr>
                      <m:e>
                        <m:eqArr>
                          <m:eqArrPr>
                            <m:ctrlPr>
                              <a:rPr lang="en-US" sz="1600" i="1">
                                <a:latin typeface="+mj-lt"/>
                              </a:rPr>
                            </m:ctrlPr>
                          </m:eqArrPr>
                          <m:e>
                            <m:r>
                              <a:rPr lang="en-US" sz="1600" b="0" i="1" smtClean="0">
                                <a:latin typeface="+mj-lt"/>
                              </a:rPr>
                              <m:t>𝑝</m:t>
                            </m:r>
                            <m:sSup>
                              <m:sSupPr>
                                <m:ctrlPr>
                                  <a:rPr lang="en-US" sz="1600" b="0" i="1" smtClean="0">
                                    <a:latin typeface="+mj-lt"/>
                                  </a:rPr>
                                </m:ctrlPr>
                              </m:sSupPr>
                              <m:e>
                                <m:d>
                                  <m:dPr>
                                    <m:ctrlPr>
                                      <a:rPr lang="en-US" sz="1600" b="0" i="1" smtClean="0">
                                        <a:latin typeface="+mj-lt"/>
                                      </a:rPr>
                                    </m:ctrlPr>
                                  </m:dPr>
                                  <m:e>
                                    <m:r>
                                      <a:rPr lang="en-US" sz="1600" b="0" i="1" smtClean="0">
                                        <a:latin typeface="+mj-lt"/>
                                      </a:rPr>
                                      <m:t>1−</m:t>
                                    </m:r>
                                    <m:r>
                                      <a:rPr lang="en-US" sz="1600" b="0" i="1" smtClean="0">
                                        <a:latin typeface="+mj-lt"/>
                                      </a:rPr>
                                      <m:t>𝑝</m:t>
                                    </m:r>
                                  </m:e>
                                </m:d>
                              </m:e>
                              <m:sup>
                                <m:sSub>
                                  <m:sSubPr>
                                    <m:ctrlPr>
                                      <a:rPr lang="en-US" sz="1600" b="0" i="1" smtClean="0">
                                        <a:latin typeface="+mj-lt"/>
                                      </a:rPr>
                                    </m:ctrlPr>
                                  </m:sSubPr>
                                  <m:e>
                                    <m:r>
                                      <a:rPr lang="en-US" sz="1600" b="0" i="1" smtClean="0">
                                        <a:latin typeface="+mj-lt"/>
                                      </a:rPr>
                                      <m:t>𝑟</m:t>
                                    </m:r>
                                  </m:e>
                                  <m:sub>
                                    <m:r>
                                      <a:rPr lang="en-US" sz="1600" b="0" i="1" smtClean="0">
                                        <a:latin typeface="+mj-lt"/>
                                      </a:rPr>
                                      <m:t>h</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sSub>
                              <m:sSubPr>
                                <m:ctrlPr>
                                  <a:rPr lang="en-US" sz="1600" i="1">
                                    <a:latin typeface="+mj-lt"/>
                                  </a:rPr>
                                </m:ctrlPr>
                              </m:sSubPr>
                              <m:e>
                                <m:r>
                                  <a:rPr lang="en-US" sz="1600" i="1">
                                    <a:latin typeface="+mj-lt"/>
                                  </a:rPr>
                                  <m:t>𝑀</m:t>
                                </m:r>
                              </m:e>
                              <m:sub>
                                <m:r>
                                  <a:rPr lang="en-US" sz="1600" i="1">
                                    <a:latin typeface="+mj-lt"/>
                                  </a:rPr>
                                  <m:t>𝑖</m:t>
                                </m:r>
                              </m:sub>
                            </m:sSub>
                          </m:e>
                          <m:e>
                            <m:r>
                              <a:rPr lang="en-US" sz="1600" b="0" i="1" smtClean="0">
                                <a:latin typeface="+mj-lt"/>
                              </a:rPr>
                              <m:t>  </m:t>
                            </m:r>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buFont typeface="Wingdings" pitchFamily="2" charset="2"/>
                  <a:buChar char="ü"/>
                </a:pPr>
                <a:r>
                  <a:rPr lang="en-GB" sz="1400" b="1" dirty="0">
                    <a:latin typeface="+mj-lt"/>
                  </a:rPr>
                  <a:t>higher</a:t>
                </a:r>
                <a:r>
                  <a:rPr lang="en-GB" sz="1400" dirty="0">
                    <a:latin typeface="+mj-lt"/>
                  </a:rPr>
                  <a:t> probability on senses that have a </a:t>
                </a:r>
                <a:r>
                  <a:rPr lang="en-GB" sz="1400" b="1" dirty="0">
                    <a:latin typeface="+mj-lt"/>
                  </a:rPr>
                  <a:t>high frequency</a:t>
                </a:r>
              </a:p>
              <a:p>
                <a:pPr marL="1371600" lvl="3" indent="0" fontAlgn="base">
                  <a:buNone/>
                </a:pPr>
                <a:endParaRPr lang="en-GB" sz="600" dirty="0">
                  <a:latin typeface="+mj-lt"/>
                </a:endParaRPr>
              </a:p>
              <a:p>
                <a:pPr lvl="2" fontAlgn="base">
                  <a:lnSpc>
                    <a:spcPct val="100000"/>
                  </a:lnSpc>
                </a:pPr>
                <a14:m>
                  <m:oMath xmlns:m="http://schemas.openxmlformats.org/officeDocument/2006/math">
                    <m:sSub>
                      <m:sSubPr>
                        <m:ctrlPr>
                          <a:rPr lang="en-US" sz="1600" i="1">
                            <a:latin typeface="+mj-lt"/>
                          </a:rPr>
                        </m:ctrlPr>
                      </m:sSubPr>
                      <m:e>
                        <m:r>
                          <a:rPr lang="en-US" sz="1600" b="0" i="1" smtClean="0">
                            <a:latin typeface="+mj-lt"/>
                          </a:rPr>
                          <m:t>𝑝𝑟</m:t>
                        </m:r>
                      </m:e>
                      <m:sub>
                        <m:r>
                          <a:rPr lang="en-US" sz="1600" i="1">
                            <a:latin typeface="+mj-lt"/>
                          </a:rPr>
                          <m:t>𝑖</m:t>
                        </m:r>
                        <m:r>
                          <a:rPr lang="en-US" sz="1600" i="1" smtClean="0">
                            <a:latin typeface="+mj-lt"/>
                          </a:rPr>
                          <m:t>h</m:t>
                        </m:r>
                      </m:sub>
                    </m:sSub>
                    <m:r>
                      <a:rPr lang="en-US" sz="1600" i="1">
                        <a:latin typeface="+mj-lt"/>
                      </a:rPr>
                      <m:t>=</m:t>
                    </m:r>
                    <m:d>
                      <m:dPr>
                        <m:begChr m:val="{"/>
                        <m:endChr m:val=""/>
                        <m:ctrlPr>
                          <a:rPr lang="en-US" sz="1600" i="1">
                            <a:latin typeface="+mj-lt"/>
                          </a:rPr>
                        </m:ctrlPr>
                      </m:dPr>
                      <m:e>
                        <m:eqArr>
                          <m:eqArrPr>
                            <m:ctrlPr>
                              <a:rPr lang="en-US" sz="1600" i="1" smtClean="0">
                                <a:latin typeface="+mj-lt"/>
                              </a:rPr>
                            </m:ctrlPr>
                          </m:eqArrPr>
                          <m:e>
                            <m:r>
                              <a:rPr lang="en-US" sz="1600" i="1">
                                <a:latin typeface="+mj-lt"/>
                              </a:rPr>
                              <m:t>𝑝</m:t>
                            </m:r>
                            <m:sSup>
                              <m:sSupPr>
                                <m:ctrlPr>
                                  <a:rPr lang="en-US" sz="1600" i="1">
                                    <a:latin typeface="+mj-lt"/>
                                  </a:rPr>
                                </m:ctrlPr>
                              </m:sSupPr>
                              <m:e>
                                <m:d>
                                  <m:dPr>
                                    <m:ctrlPr>
                                      <a:rPr lang="en-US" sz="1600" i="1">
                                        <a:latin typeface="+mj-lt"/>
                                      </a:rPr>
                                    </m:ctrlPr>
                                  </m:dPr>
                                  <m:e>
                                    <m:r>
                                      <a:rPr lang="en-US" sz="1600" i="1">
                                        <a:latin typeface="+mj-lt"/>
                                      </a:rPr>
                                      <m:t>1−</m:t>
                                    </m:r>
                                    <m:r>
                                      <a:rPr lang="en-US" sz="1600" i="1">
                                        <a:latin typeface="+mj-lt"/>
                                      </a:rPr>
                                      <m:t>𝑝</m:t>
                                    </m:r>
                                  </m:e>
                                </m:d>
                              </m:e>
                              <m:sup>
                                <m:sSub>
                                  <m:sSubPr>
                                    <m:ctrlPr>
                                      <a:rPr lang="en-US" sz="1600" i="1">
                                        <a:latin typeface="+mj-lt"/>
                                      </a:rPr>
                                    </m:ctrlPr>
                                  </m:sSubPr>
                                  <m:e>
                                    <m:r>
                                      <a:rPr lang="en-US" sz="1600" i="1">
                                        <a:latin typeface="+mj-lt"/>
                                      </a:rPr>
                                      <m:t>𝑟</m:t>
                                    </m:r>
                                  </m:e>
                                  <m:sub>
                                    <m:r>
                                      <a:rPr lang="en-US" sz="1600" b="0" i="1" smtClean="0">
                                        <a:latin typeface="+mj-lt"/>
                                      </a:rPr>
                                      <m:t>𝑜</m:t>
                                    </m:r>
                                  </m:sub>
                                </m:sSub>
                              </m:sup>
                            </m:sSup>
                            <m:r>
                              <a:rPr lang="en-US" sz="1600" i="1">
                                <a:latin typeface="+mj-lt"/>
                              </a:rPr>
                              <m:t>,  </m:t>
                            </m:r>
                            <m:r>
                              <a:rPr lang="en-US" sz="1600" i="1">
                                <a:latin typeface="+mj-lt"/>
                              </a:rPr>
                              <m:t>𝑖𝑓</m:t>
                            </m:r>
                            <m:r>
                              <a:rPr lang="en-US" sz="1600" i="1">
                                <a:latin typeface="+mj-lt"/>
                              </a:rPr>
                              <m:t> </m:t>
                            </m:r>
                            <m:r>
                              <a:rPr lang="en-US" sz="1600" i="1">
                                <a:latin typeface="+mj-lt"/>
                              </a:rPr>
                              <m:t>𝑠𝑒𝑛𝑠𝑒</m:t>
                            </m:r>
                            <m:r>
                              <a:rPr lang="en-US" sz="1600" i="1">
                                <a:latin typeface="+mj-lt"/>
                              </a:rPr>
                              <m:t> </m:t>
                            </m:r>
                            <m:r>
                              <a:rPr lang="en-US" sz="1600" i="1">
                                <a:latin typeface="+mj-lt"/>
                              </a:rPr>
                              <m:t>h</m:t>
                            </m:r>
                            <m:r>
                              <a:rPr lang="en-US" sz="1600" i="1">
                                <a:latin typeface="+mj-lt"/>
                              </a:rPr>
                              <m:t> </m:t>
                            </m:r>
                            <m:r>
                              <a:rPr lang="en-US" sz="1600" i="1">
                                <a:latin typeface="+mj-lt"/>
                              </a:rPr>
                              <m:t>𝑖𝑠</m:t>
                            </m:r>
                            <m:r>
                              <a:rPr lang="en-US" sz="1600" i="1">
                                <a:latin typeface="+mj-lt"/>
                              </a:rPr>
                              <m:t> </m:t>
                            </m:r>
                            <m:r>
                              <a:rPr lang="en-US" sz="1600" i="1">
                                <a:latin typeface="+mj-lt"/>
                              </a:rPr>
                              <m:t>𝑖𝑛</m:t>
                            </m:r>
                            <m:r>
                              <a:rPr lang="en-US" sz="1600" i="1">
                                <a:latin typeface="+mj-lt"/>
                              </a:rPr>
                              <m:t> </m:t>
                            </m:r>
                            <m:r>
                              <a:rPr lang="en-US" sz="1600" b="0" i="1" smtClean="0">
                                <a:latin typeface="+mj-lt"/>
                              </a:rPr>
                              <m:t>𝑐𝑙𝑢𝑠𝑡𝑒𝑟</m:t>
                            </m:r>
                            <m:r>
                              <a:rPr lang="en-US" sz="1600" b="0" i="1" smtClean="0">
                                <a:latin typeface="+mj-lt"/>
                              </a:rPr>
                              <m:t> </m:t>
                            </m:r>
                            <m:r>
                              <a:rPr lang="en-US" sz="1600" b="0" i="1" smtClean="0">
                                <a:latin typeface="+mj-lt"/>
                              </a:rPr>
                              <m:t>𝑜</m:t>
                            </m:r>
                          </m:e>
                          <m:e>
                            <m:r>
                              <a:rPr lang="en-US" sz="1600" i="1">
                                <a:latin typeface="+mj-lt"/>
                              </a:rPr>
                              <m:t>0,  </m:t>
                            </m:r>
                            <m:r>
                              <a:rPr lang="en-US" sz="1600" i="1">
                                <a:latin typeface="+mj-lt"/>
                              </a:rPr>
                              <m:t>𝑜𝑡h𝑒𝑟𝑤𝑖𝑠𝑒</m:t>
                            </m:r>
                          </m:e>
                        </m:eqArr>
                      </m:e>
                    </m:d>
                    <m:r>
                      <a:rPr lang="en-US" sz="1600" i="1">
                        <a:latin typeface="+mj-lt"/>
                      </a:rPr>
                      <m:t> </m:t>
                    </m:r>
                  </m:oMath>
                </a14:m>
                <a:r>
                  <a:rPr lang="en-GB" sz="1600" dirty="0">
                    <a:latin typeface="+mj-lt"/>
                  </a:rPr>
                  <a:t> </a:t>
                </a:r>
              </a:p>
              <a:p>
                <a:pPr lvl="3" fontAlgn="base">
                  <a:spcAft>
                    <a:spcPts val="500"/>
                  </a:spcAft>
                  <a:buFont typeface="Wingdings" pitchFamily="2" charset="2"/>
                  <a:buChar char="ü"/>
                </a:pPr>
                <a:r>
                  <a:rPr lang="en-GB" sz="1400" dirty="0">
                    <a:latin typeface="+mj-lt"/>
                  </a:rPr>
                  <a:t> </a:t>
                </a:r>
                <a:r>
                  <a:rPr lang="en-GB" sz="1400" b="1" dirty="0">
                    <a:latin typeface="+mj-lt"/>
                  </a:rPr>
                  <a:t>equal</a:t>
                </a:r>
                <a:r>
                  <a:rPr lang="en-GB" sz="1400" dirty="0">
                    <a:latin typeface="+mj-lt"/>
                  </a:rPr>
                  <a:t> probability to the senses belonging to a determined </a:t>
                </a:r>
                <a:r>
                  <a:rPr lang="en-GB" sz="1400" b="1" dirty="0">
                    <a:latin typeface="+mj-lt"/>
                  </a:rPr>
                  <a:t>cluster</a:t>
                </a:r>
                <a:endParaRPr lang="en-GB" sz="1600" b="1" dirty="0">
                  <a:latin typeface="+mj-lt"/>
                </a:endParaRPr>
              </a:p>
              <a:p>
                <a:pPr lvl="2" fontAlgn="base"/>
                <a14:m>
                  <m:oMath xmlns:m="http://schemas.openxmlformats.org/officeDocument/2006/math">
                    <m:sSub>
                      <m:sSubPr>
                        <m:ctrlPr>
                          <a:rPr lang="en-US" sz="1600" i="1">
                            <a:latin typeface="+mj-lt"/>
                          </a:rPr>
                        </m:ctrlPr>
                      </m:sSubPr>
                      <m:e>
                        <m:r>
                          <a:rPr lang="en-US" sz="1600" i="1">
                            <a:latin typeface="+mj-lt"/>
                          </a:rPr>
                          <m:t>𝑠</m:t>
                        </m:r>
                      </m:e>
                      <m:sub>
                        <m:r>
                          <a:rPr lang="en-US" sz="1600" i="1">
                            <a:latin typeface="+mj-lt"/>
                          </a:rPr>
                          <m:t>𝑖h</m:t>
                        </m:r>
                      </m:sub>
                    </m:sSub>
                    <m:r>
                      <a:rPr lang="en-US" sz="1600" b="0" i="1" smtClean="0">
                        <a:latin typeface="+mj-lt"/>
                      </a:rPr>
                      <m:t>=</m:t>
                    </m:r>
                    <m:f>
                      <m:fPr>
                        <m:ctrlPr>
                          <a:rPr lang="en-US" sz="1600" b="0" i="1" smtClean="0">
                            <a:latin typeface="+mj-lt"/>
                          </a:rPr>
                        </m:ctrlPr>
                      </m:fPr>
                      <m:num>
                        <m:sSub>
                          <m:sSubPr>
                            <m:ctrlPr>
                              <a:rPr lang="en-US" sz="1600" i="1">
                                <a:latin typeface="+mj-lt"/>
                              </a:rPr>
                            </m:ctrlPr>
                          </m:sSubPr>
                          <m:e>
                            <m:r>
                              <a:rPr lang="en-US" sz="1600" b="0" i="1" smtClean="0">
                                <a:latin typeface="+mj-lt"/>
                              </a:rPr>
                              <m:t>𝑝𝑟</m:t>
                            </m:r>
                          </m:e>
                          <m:sub>
                            <m:r>
                              <a:rPr lang="en-US" sz="1600" i="1">
                                <a:latin typeface="+mj-lt"/>
                              </a:rPr>
                              <m:t>𝑖h</m:t>
                            </m:r>
                          </m:sub>
                        </m:sSub>
                      </m:num>
                      <m:den>
                        <m:nary>
                          <m:naryPr>
                            <m:chr m:val="∑"/>
                            <m:supHide m:val="on"/>
                            <m:ctrlPr>
                              <a:rPr lang="en-US" sz="1600" b="0" i="1" smtClean="0">
                                <a:latin typeface="+mj-lt"/>
                              </a:rPr>
                            </m:ctrlPr>
                          </m:naryPr>
                          <m:sub>
                            <m:r>
                              <m:rPr>
                                <m:brk m:alnAt="7"/>
                              </m:rPr>
                              <a:rPr lang="en-US" sz="1600" b="0" i="1" smtClean="0">
                                <a:latin typeface="+mj-lt"/>
                              </a:rPr>
                              <m:t>𝑗</m:t>
                            </m:r>
                            <m:r>
                              <a:rPr lang="en-US" sz="1600" b="0" i="1" smtClean="0">
                                <a:latin typeface="+mj-lt"/>
                              </a:rPr>
                              <m:t>∈</m:t>
                            </m:r>
                            <m:sSub>
                              <m:sSubPr>
                                <m:ctrlPr>
                                  <a:rPr lang="en-US" sz="1600" b="0" i="1" smtClean="0">
                                    <a:latin typeface="+mj-lt"/>
                                  </a:rPr>
                                </m:ctrlPr>
                              </m:sSubPr>
                              <m:e>
                                <m:r>
                                  <a:rPr lang="en-US" sz="1600" b="0" i="1" smtClean="0">
                                    <a:latin typeface="+mj-lt"/>
                                  </a:rPr>
                                  <m:t>𝑀</m:t>
                                </m:r>
                              </m:e>
                              <m:sub>
                                <m:r>
                                  <a:rPr lang="en-US" sz="1600" b="0" i="1" smtClean="0">
                                    <a:latin typeface="+mj-lt"/>
                                  </a:rPr>
                                  <m:t>𝑖</m:t>
                                </m:r>
                              </m:sub>
                            </m:sSub>
                          </m:sub>
                          <m:sup/>
                          <m:e>
                            <m:sSub>
                              <m:sSubPr>
                                <m:ctrlPr>
                                  <a:rPr lang="en-US" sz="1600" b="0" i="1" smtClean="0">
                                    <a:latin typeface="+mj-lt"/>
                                  </a:rPr>
                                </m:ctrlPr>
                              </m:sSubPr>
                              <m:e>
                                <m:r>
                                  <a:rPr lang="en-US" sz="1600" b="0" i="1" smtClean="0">
                                    <a:latin typeface="+mj-lt"/>
                                  </a:rPr>
                                  <m:t>𝑝𝑟</m:t>
                                </m:r>
                              </m:e>
                              <m:sub>
                                <m:r>
                                  <a:rPr lang="en-US" sz="1600" b="0" i="1" smtClean="0">
                                    <a:latin typeface="+mj-lt"/>
                                  </a:rPr>
                                  <m:t>𝑖𝑗</m:t>
                                </m:r>
                              </m:sub>
                            </m:sSub>
                          </m:e>
                        </m:nary>
                      </m:den>
                    </m:f>
                    <m:r>
                      <a:rPr lang="en-US" sz="1600" b="0" i="1" smtClean="0">
                        <a:latin typeface="+mj-lt"/>
                      </a:rPr>
                      <m:t> →  </m:t>
                    </m:r>
                    <m:nary>
                      <m:naryPr>
                        <m:chr m:val="∑"/>
                        <m:supHide m:val="on"/>
                        <m:ctrlPr>
                          <a:rPr lang="en-US" sz="1600" b="0" i="1" smtClean="0">
                            <a:latin typeface="+mj-lt"/>
                          </a:rPr>
                        </m:ctrlPr>
                      </m:naryPr>
                      <m:sub>
                        <m:r>
                          <m:rPr>
                            <m:brk m:alnAt="7"/>
                          </m:rPr>
                          <a:rPr lang="en-US" sz="1600" b="0" i="1" smtClean="0">
                            <a:latin typeface="+mj-lt"/>
                          </a:rPr>
                          <m:t>h</m:t>
                        </m:r>
                        <m:r>
                          <a:rPr lang="en-US" sz="1600" b="0" i="1" smtClean="0">
                            <a:latin typeface="+mj-lt"/>
                          </a:rPr>
                          <m:t>∈</m:t>
                        </m:r>
                        <m:r>
                          <a:rPr lang="en-US" sz="1600" b="0" i="1" smtClean="0">
                            <a:latin typeface="+mj-lt"/>
                          </a:rPr>
                          <m:t>𝐶</m:t>
                        </m:r>
                      </m:sub>
                      <m:sup/>
                      <m:e>
                        <m:sSub>
                          <m:sSubPr>
                            <m:ctrlPr>
                              <a:rPr lang="en-US" sz="1600" b="0" i="1" smtClean="0">
                                <a:latin typeface="+mj-lt"/>
                              </a:rPr>
                            </m:ctrlPr>
                          </m:sSubPr>
                          <m:e>
                            <m:r>
                              <a:rPr lang="en-US" sz="1600" b="0" i="1" smtClean="0">
                                <a:latin typeface="+mj-lt"/>
                              </a:rPr>
                              <m:t>𝑠</m:t>
                            </m:r>
                          </m:e>
                          <m:sub>
                            <m:r>
                              <a:rPr lang="en-US" sz="1600" b="0" i="1" smtClean="0">
                                <a:latin typeface="+mj-lt"/>
                              </a:rPr>
                              <m:t>𝑖h</m:t>
                            </m:r>
                          </m:sub>
                        </m:sSub>
                        <m:r>
                          <a:rPr lang="en-US" sz="1600" b="0" i="1" smtClean="0">
                            <a:latin typeface="+mj-lt"/>
                          </a:rPr>
                          <m:t>=1</m:t>
                        </m:r>
                      </m:e>
                    </m:nary>
                  </m:oMath>
                </a14:m>
                <a:r>
                  <a:rPr lang="en-GB" sz="1600" dirty="0">
                    <a:latin typeface="+mj-lt"/>
                  </a:rPr>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783552"/>
                <a:ext cx="10515600" cy="4682977"/>
              </a:xfrm>
              <a:blipFill>
                <a:blip r:embed="rId4"/>
                <a:stretch>
                  <a:fillRect l="-483" t="-1351" b="-26216"/>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b="1" dirty="0"/>
                  <a:t>Sense similarity </a:t>
                </a:r>
                <a:r>
                  <a:rPr lang="en-GB" sz="1800" dirty="0"/>
                  <a:t>matrix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a:t>
                </a:r>
                <a:r>
                  <a:rPr lang="en-GB" sz="1800" b="1" dirty="0"/>
                  <a:t> payoff </a:t>
                </a:r>
                <a:r>
                  <a:rPr lang="en-GB" sz="1800" dirty="0"/>
                  <a:t>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b="1" dirty="0"/>
                  <a:t>similarity</a:t>
                </a:r>
              </a:p>
              <a:p>
                <a:pPr lvl="1" fontAlgn="base"/>
                <a:r>
                  <a:rPr lang="en-GB" sz="1600" dirty="0"/>
                  <a:t>Relations of </a:t>
                </a:r>
                <a:r>
                  <a:rPr lang="en-GB" sz="1600" b="1" dirty="0"/>
                  <a:t>likeness</a:t>
                </a:r>
                <a:r>
                  <a:rPr lang="en-GB" sz="1600" dirty="0"/>
                  <a:t>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𝑐</m:t>
                                </m:r>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a:t>
                </a:r>
                <a:r>
                  <a:rPr lang="en-US" sz="1400" dirty="0"/>
                  <a:t>C</a:t>
                </a:r>
                <a:r>
                  <a:rPr lang="en-GB" sz="1400" dirty="0" err="1"/>
                  <a:t>ontent</a:t>
                </a:r>
                <a:r>
                  <a:rPr lang="en-GB" sz="1400" dirty="0"/>
                  <a: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587341" y="1077617"/>
                <a:ext cx="7858340" cy="5282956"/>
              </a:xfrm>
            </p:spPr>
            <p:txBody>
              <a:bodyPr>
                <a:noAutofit/>
              </a:bodyPr>
              <a:lstStyle/>
              <a:p>
                <a:pPr fontAlgn="base"/>
                <a:r>
                  <a:rPr lang="en-GB" sz="1800" dirty="0"/>
                  <a:t>Semantic </a:t>
                </a:r>
                <a:r>
                  <a:rPr lang="en-GB" sz="1800" b="1" dirty="0"/>
                  <a:t>relatedness</a:t>
                </a:r>
              </a:p>
              <a:p>
                <a:pPr fontAlgn="base"/>
                <a:endParaRPr lang="en-GB" sz="900" dirty="0"/>
              </a:p>
              <a:p>
                <a:pPr lvl="1" fontAlgn="base"/>
                <a:r>
                  <a:rPr lang="en-GB" sz="1600" dirty="0"/>
                  <a:t>Similarity among the </a:t>
                </a:r>
                <a:r>
                  <a:rPr lang="en-GB" sz="1600" b="1" dirty="0"/>
                  <a:t>definitions</a:t>
                </a:r>
                <a:r>
                  <a:rPr lang="en-GB" sz="1600" dirty="0"/>
                  <a:t> of two concepts </a:t>
                </a:r>
              </a:p>
              <a:p>
                <a:pPr lvl="1" fontAlgn="base"/>
                <a:r>
                  <a:rPr lang="en-GB" sz="1600" b="1" dirty="0"/>
                  <a:t>Wider</a:t>
                </a:r>
                <a:r>
                  <a:rPr lang="en-GB" sz="1600" dirty="0"/>
                  <a:t> </a:t>
                </a:r>
                <a:r>
                  <a:rPr lang="en-GB" sz="1600" b="1" dirty="0"/>
                  <a:t>range</a:t>
                </a:r>
                <a:r>
                  <a:rPr lang="en-GB" sz="1600" dirty="0"/>
                  <a:t>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b="1" dirty="0"/>
                  <a:t>Co-occurrence</a:t>
                </a:r>
                <a:r>
                  <a:rPr lang="en-GB" sz="1600" dirty="0"/>
                  <a:t>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r>
                          <a:rPr lang="en-US" sz="1600" b="0" i="1" smtClean="0">
                            <a:latin typeface="Cambria Math" panose="02040503050406030204" pitchFamily="18" charset="0"/>
                          </a:rPr>
                          <m:t>2</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𝑖𝑛</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b="1" dirty="0"/>
                  <a:t>Cosine</a:t>
                </a:r>
                <a:r>
                  <a:rPr lang="en-GB" sz="1600" dirty="0"/>
                  <a:t>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a:t>
                </a:r>
                <a:r>
                  <a:rPr lang="en-GB" sz="1600" b="1" dirty="0"/>
                  <a:t>variations</a:t>
                </a:r>
                <a:r>
                  <a:rPr lang="en-GB" sz="1600" dirty="0"/>
                  <a:t>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587341" y="1077617"/>
                <a:ext cx="7858340" cy="5282956"/>
              </a:xfrm>
              <a:blipFill>
                <a:blip r:embed="rId3"/>
                <a:stretch>
                  <a:fillRect l="-484" t="-1199"/>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xmlns="">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644993"/>
                <a:ext cx="6728618" cy="4666263"/>
              </a:xfrm>
            </p:spPr>
            <p:txBody>
              <a:bodyPr anchor="ctr">
                <a:noAutofit/>
              </a:bodyPr>
              <a:lstStyle/>
              <a:p>
                <a:pPr fontAlgn="base"/>
                <a:r>
                  <a:rPr lang="en-GB" sz="2000" dirty="0">
                    <a:solidFill>
                      <a:schemeClr val="tx1"/>
                    </a:solidFill>
                  </a:rPr>
                  <a:t>Classification</a:t>
                </a:r>
              </a:p>
              <a:p>
                <a:pPr marL="0" indent="0" fontAlgn="base">
                  <a:buNone/>
                </a:pPr>
                <a:endParaRPr lang="en-GB" sz="1000" dirty="0">
                  <a:solidFill>
                    <a:schemeClr val="tx1"/>
                  </a:solidFill>
                </a:endParaRPr>
              </a:p>
              <a:p>
                <a:pPr lvl="1" fontAlgn="base"/>
                <a:r>
                  <a:rPr lang="en-GB" sz="1800" dirty="0"/>
                  <a:t>M</a:t>
                </a:r>
                <a:r>
                  <a:rPr lang="en-GB" sz="1800" dirty="0">
                    <a:solidFill>
                      <a:schemeClr val="tx1"/>
                    </a:solidFill>
                  </a:rPr>
                  <a:t>ixed strategy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𝑖h</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h</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𝑀</m:t>
                        </m:r>
                      </m:e>
                      <m:sub>
                        <m:r>
                          <a:rPr lang="en-US" sz="1800" b="0" i="1" smtClean="0">
                            <a:solidFill>
                              <a:schemeClr val="tx1"/>
                            </a:solidFill>
                            <a:latin typeface="Cambria Math" panose="02040503050406030204" pitchFamily="18" charset="0"/>
                          </a:rPr>
                          <m:t>𝑖</m:t>
                        </m:r>
                      </m:sub>
                    </m:sSub>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644993"/>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986939" y="2454952"/>
                <a:ext cx="10218117" cy="3683358"/>
              </a:xfrm>
            </p:spPr>
            <p:txBody>
              <a:bodyPr anchor="ctr">
                <a:normAutofit/>
              </a:bodyPr>
              <a:lstStyle/>
              <a:p>
                <a:r>
                  <a:rPr lang="en-US" sz="2000" dirty="0">
                    <a:latin typeface="Arial" panose="020B0604020202020204" pitchFamily="34" charset="0"/>
                    <a:cs typeface="Arial" panose="020B0604020202020204" pitchFamily="34" charset="0"/>
                  </a:rPr>
                  <a:t>Two datasets to </a:t>
                </a:r>
                <a:r>
                  <a:rPr lang="en-US" sz="2000" b="1" dirty="0">
                    <a:latin typeface="Arial" panose="020B0604020202020204" pitchFamily="34" charset="0"/>
                    <a:cs typeface="Arial" panose="020B0604020202020204" pitchFamily="34" charset="0"/>
                  </a:rPr>
                  <a:t>evaluate</a:t>
                </a:r>
                <a:r>
                  <a:rPr lang="en-US" sz="2000" dirty="0">
                    <a:latin typeface="Arial" panose="020B0604020202020204" pitchFamily="34" charset="0"/>
                    <a:cs typeface="Arial" panose="020B0604020202020204" pitchFamily="34" charset="0"/>
                  </a:rPr>
                  <a:t> our algorithm in </a:t>
                </a:r>
                <a:r>
                  <a:rPr lang="en-US" sz="2000" b="1" dirty="0">
                    <a:latin typeface="Arial" panose="020B0604020202020204" pitchFamily="34" charset="0"/>
                    <a:cs typeface="Arial" panose="020B0604020202020204" pitchFamily="34" charset="0"/>
                  </a:rPr>
                  <a:t>different scenarios</a:t>
                </a:r>
                <a:r>
                  <a:rPr lang="en-US" sz="2000" dirty="0">
                    <a:latin typeface="Arial" panose="020B0604020202020204" pitchFamily="34" charset="0"/>
                    <a:cs typeface="Arial" panose="020B0604020202020204" pitchFamily="34" charset="0"/>
                  </a:rPr>
                  <a:t> </a:t>
                </a:r>
              </a:p>
              <a:p>
                <a:pPr marL="0"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lnSpc>
                    <a:spcPct val="100000"/>
                  </a:lnSpc>
                </a:pPr>
                <a:r>
                  <a:rPr lang="en-US" sz="1700" dirty="0">
                    <a:latin typeface="Arial" panose="020B0604020202020204" pitchFamily="34" charset="0"/>
                    <a:cs typeface="Arial" panose="020B0604020202020204" pitchFamily="34" charset="0"/>
                  </a:rPr>
                  <a:t>50 different data sets</a:t>
                </a:r>
                <a:r>
                  <a:rPr lang="en-US" sz="1700" dirty="0">
                    <a:latin typeface="Arial" panose="020B0604020202020204" pitchFamily="34" charset="0"/>
                    <a:cs typeface="Arial" panose="020B0604020202020204" pitchFamily="34" charset="0"/>
                    <a:sym typeface="Wingdings" panose="05000000000000000000" pitchFamily="2" charset="2"/>
                  </a:rPr>
                  <a:t> to</a:t>
                </a:r>
                <a:r>
                  <a:rPr lang="en-US" sz="1700" dirty="0">
                    <a:latin typeface="Arial" panose="020B0604020202020204" pitchFamily="34" charset="0"/>
                    <a:cs typeface="Arial" panose="020B0604020202020204" pitchFamily="34" charset="0"/>
                  </a:rPr>
                  <a:t> simulate a situation in which the system must work on texts of different sizes and on different domains</a:t>
                </a:r>
              </a:p>
              <a:p>
                <a:pPr marL="457200" lvl="1" indent="0">
                  <a:buNone/>
                </a:pPr>
                <a:endParaRPr lang="en-US" sz="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parameters</a:t>
                </a:r>
                <a:r>
                  <a:rPr lang="en-US" sz="2000" dirty="0">
                    <a:latin typeface="Arial" panose="020B0604020202020204" pitchFamily="34" charset="0"/>
                    <a:cs typeface="Arial" panose="020B0604020202020204" pitchFamily="34" charset="0"/>
                  </a:rPr>
                  <a:t> that will be </a:t>
                </a:r>
                <a:r>
                  <a:rPr lang="en-US" sz="2000" b="1" dirty="0">
                    <a:latin typeface="Arial" panose="020B0604020202020204" pitchFamily="34" charset="0"/>
                    <a:cs typeface="Arial" panose="020B0604020202020204" pitchFamily="34" charset="0"/>
                  </a:rPr>
                  <a:t>tuned</a:t>
                </a:r>
              </a:p>
              <a:p>
                <a:pPr lvl="1" fontAlgn="base">
                  <a:lnSpc>
                    <a:spcPct val="100000"/>
                  </a:lnSpc>
                </a:pPr>
                <a:r>
                  <a:rPr lang="en-US" sz="17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oMath>
                </a14:m>
                <a:r>
                  <a:rPr lang="en-US" sz="1700" dirty="0">
                    <a:latin typeface="Arial" panose="020B0604020202020204" pitchFamily="34" charset="0"/>
                    <a:cs typeface="Arial" panose="020B0604020202020204" pitchFamily="34" charset="0"/>
                  </a:rPr>
                  <a:t>-gram graph to increase the weights of near words ( proximity )</a:t>
                </a:r>
              </a:p>
              <a:p>
                <a:pPr lvl="1" fontAlgn="base">
                  <a:lnSpc>
                    <a:spcPct val="100000"/>
                  </a:lnSpc>
                </a:pPr>
                <a:r>
                  <a:rPr lang="en-US" sz="1700" dirty="0">
                    <a:latin typeface="Arial" panose="020B0604020202020204" pitchFamily="34" charset="0"/>
                    <a:cs typeface="Arial" panose="020B0604020202020204" pitchFamily="34" charset="0"/>
                  </a:rPr>
                  <a:t>The </a:t>
                </a:r>
                <a14:m>
                  <m:oMath xmlns:m="http://schemas.openxmlformats.org/officeDocument/2006/math">
                    <m:r>
                      <a:rPr lang="en-US" sz="1700" b="0" i="1" smtClean="0">
                        <a:latin typeface="Cambria Math" panose="02040503050406030204" pitchFamily="18" charset="0"/>
                        <a:cs typeface="Arial" panose="020B0604020202020204" pitchFamily="34" charset="0"/>
                      </a:rPr>
                      <m:t>𝑝</m:t>
                    </m:r>
                  </m:oMath>
                </a14:m>
                <a:r>
                  <a:rPr lang="en-US" sz="1700" dirty="0">
                    <a:latin typeface="Arial" panose="020B0604020202020204" pitchFamily="34" charset="0"/>
                    <a:cs typeface="Arial" panose="020B0604020202020204" pitchFamily="34" charset="0"/>
                  </a:rPr>
                  <a:t> of the geometric distribution used by their semi-supervised system</a:t>
                </a:r>
                <a:r>
                  <a:rPr lang="en-US" sz="1800" dirty="0">
                    <a:latin typeface="Arial" panose="020B0604020202020204" pitchFamily="34" charset="0"/>
                    <a:cs typeface="Arial" panose="020B0604020202020204" pitchFamily="34" charset="0"/>
                  </a:rPr>
                  <a:t>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986939" y="2454952"/>
                <a:ext cx="10218117" cy="3683358"/>
              </a:xfrm>
              <a:blipFill>
                <a:blip r:embed="rId3"/>
                <a:stretch>
                  <a:fillRect l="-496"/>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875257" y="2379346"/>
                <a:ext cx="10441482" cy="3683358"/>
              </a:xfrm>
            </p:spPr>
            <p:txBody>
              <a:bodyPr anchor="ctr">
                <a:normAutofit/>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a:t>
                </a:r>
                <a:r>
                  <a:rPr lang="en-GB" sz="1900" b="1" dirty="0">
                    <a:latin typeface="Arial" panose="020B0604020202020204" pitchFamily="34" charset="0"/>
                    <a:cs typeface="Arial" panose="020B0604020202020204" pitchFamily="34" charset="0"/>
                  </a:rPr>
                  <a:t>Measures</a:t>
                </a:r>
                <a:r>
                  <a:rPr lang="en-GB" sz="19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The </a:t>
                </a:r>
                <a:r>
                  <a:rPr lang="en-US" sz="1700" b="1" dirty="0">
                    <a:latin typeface="Arial" panose="020B0604020202020204" pitchFamily="34" charset="0"/>
                    <a:cs typeface="Arial" panose="020B0604020202020204" pitchFamily="34" charset="0"/>
                  </a:rPr>
                  <a:t>relatedness</a:t>
                </a:r>
                <a:r>
                  <a:rPr lang="en-US" sz="1700" dirty="0">
                    <a:latin typeface="Arial" panose="020B0604020202020204" pitchFamily="34" charset="0"/>
                    <a:cs typeface="Arial" panose="020B0604020202020204" pitchFamily="34" charset="0"/>
                  </a:rPr>
                  <a:t> measures perform significantly </a:t>
                </a:r>
                <a:r>
                  <a:rPr lang="en-US" sz="1700" b="1" dirty="0">
                    <a:latin typeface="Arial" panose="020B0604020202020204" pitchFamily="34" charset="0"/>
                    <a:cs typeface="Arial" panose="020B0604020202020204" pitchFamily="34" charset="0"/>
                  </a:rPr>
                  <a:t>better</a:t>
                </a:r>
                <a:r>
                  <a:rPr lang="en-US" sz="1700" dirty="0">
                    <a:latin typeface="Arial" panose="020B0604020202020204" pitchFamily="34" charset="0"/>
                    <a:cs typeface="Arial" panose="020B0604020202020204" pitchFamily="34" charset="0"/>
                  </a:rPr>
                  <a:t> than the semantic </a:t>
                </a:r>
                <a:r>
                  <a:rPr lang="en-US" sz="1700" b="1" dirty="0">
                    <a:latin typeface="Arial" panose="020B0604020202020204" pitchFamily="34" charset="0"/>
                    <a:cs typeface="Arial" panose="020B0604020202020204" pitchFamily="34" charset="0"/>
                  </a:rPr>
                  <a:t>similarity</a:t>
                </a:r>
                <a:r>
                  <a:rPr lang="en-US" sz="1700" dirty="0">
                    <a:latin typeface="Arial" panose="020B0604020202020204" pitchFamily="34" charset="0"/>
                    <a:cs typeface="Arial" panose="020B0604020202020204" pitchFamily="34" charset="0"/>
                  </a:rPr>
                  <a:t> measures</a:t>
                </a:r>
              </a:p>
              <a:p>
                <a:pPr lvl="2"/>
                <a:r>
                  <a:rPr lang="en-US" sz="1700" dirty="0">
                    <a:latin typeface="Arial" panose="020B0604020202020204" pitchFamily="34" charset="0"/>
                    <a:cs typeface="Arial" panose="020B0604020202020204" pitchFamily="34" charset="0"/>
                  </a:rPr>
                  <a:t>Particularly </a:t>
                </a:r>
                <a:r>
                  <a:rPr lang="en-US" sz="1700" b="1" dirty="0">
                    <a:latin typeface="Arial" panose="020B0604020202020204" pitchFamily="34" charset="0"/>
                    <a:cs typeface="Arial" panose="020B0604020202020204" pitchFamily="34" charset="0"/>
                  </a:rPr>
                  <a:t>suitable</a:t>
                </a:r>
                <a:r>
                  <a:rPr lang="en-US" sz="1700" dirty="0">
                    <a:latin typeface="Arial" panose="020B0604020202020204" pitchFamily="34" charset="0"/>
                    <a:cs typeface="Arial" panose="020B0604020202020204" pitchFamily="34" charset="0"/>
                  </a:rPr>
                  <a:t> measures for the algorithm</a:t>
                </a:r>
              </a:p>
              <a:p>
                <a:pPr lvl="3"/>
                <a:r>
                  <a:rPr lang="en-US" sz="1500" dirty="0">
                    <a:latin typeface="Arial" panose="020B0604020202020204" pitchFamily="34" charset="0"/>
                    <a:cs typeface="Arial" panose="020B0604020202020204" pitchFamily="34" charset="0"/>
                  </a:rPr>
                  <a:t>Modified Dice coefficient ( </a:t>
                </a:r>
                <a:r>
                  <a:rPr lang="en-US" sz="1500" b="1" dirty="0" err="1">
                    <a:latin typeface="Arial" panose="020B0604020202020204" pitchFamily="34" charset="0"/>
                    <a:cs typeface="Arial" panose="020B0604020202020204" pitchFamily="34" charset="0"/>
                  </a:rPr>
                  <a:t>mdice</a:t>
                </a:r>
                <a:r>
                  <a:rPr lang="en-US" sz="1500" dirty="0">
                    <a:latin typeface="Arial" panose="020B0604020202020204" pitchFamily="34" charset="0"/>
                    <a:cs typeface="Arial" panose="020B0604020202020204" pitchFamily="34" charset="0"/>
                  </a:rPr>
                  <a:t> )</a:t>
                </a:r>
              </a:p>
              <a:p>
                <a:pPr lvl="3"/>
                <a:r>
                  <a:rPr lang="en-US" sz="1500" dirty="0">
                    <a:latin typeface="Arial" panose="020B0604020202020204" pitchFamily="34" charset="0"/>
                    <a:cs typeface="Arial" panose="020B0604020202020204" pitchFamily="34" charset="0"/>
                  </a:rPr>
                  <a:t>Term Frequency – Inverse Document Frequency ( </a:t>
                </a:r>
                <a:r>
                  <a:rPr lang="en-US" sz="1500" b="1" dirty="0" err="1">
                    <a:latin typeface="Arial" panose="020B0604020202020204" pitchFamily="34" charset="0"/>
                    <a:cs typeface="Arial" panose="020B0604020202020204" pitchFamily="34" charset="0"/>
                  </a:rPr>
                  <a:t>Tf-idf</a:t>
                </a:r>
                <a:r>
                  <a:rPr lang="en-US" sz="15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cs typeface="Arial" panose="020B0604020202020204" pitchFamily="34" charset="0"/>
                      </a:rPr>
                      <m:t>𝒏</m:t>
                    </m:r>
                    <m:r>
                      <a:rPr lang="en-US" sz="1800" b="1" i="1">
                        <a:latin typeface="Cambria Math" panose="02040503050406030204" pitchFamily="18" charset="0"/>
                        <a:cs typeface="Arial" panose="020B0604020202020204" pitchFamily="34" charset="0"/>
                      </a:rPr>
                      <m:t> </m:t>
                    </m:r>
                  </m:oMath>
                </a14:m>
                <a:r>
                  <a:rPr lang="en-US" sz="1900" b="1" dirty="0">
                    <a:latin typeface="Arial" panose="020B0604020202020204" pitchFamily="34" charset="0"/>
                    <a:cs typeface="Arial" panose="020B0604020202020204" pitchFamily="34" charset="0"/>
                  </a:rPr>
                  <a:t>- gram </a:t>
                </a:r>
                <a:r>
                  <a:rPr lang="en-US" sz="1900" dirty="0">
                    <a:latin typeface="Arial" panose="020B0604020202020204" pitchFamily="34" charset="0"/>
                    <a:cs typeface="Arial" panose="020B0604020202020204" pitchFamily="34" charset="0"/>
                  </a:rPr>
                  <a:t>Graph</a:t>
                </a:r>
              </a:p>
              <a:p>
                <a:pPr lvl="2"/>
                <a:r>
                  <a:rPr lang="en-US" sz="17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1700" b="1" i="1">
                        <a:latin typeface="Cambria Math" panose="02040503050406030204" pitchFamily="18" charset="0"/>
                        <a:cs typeface="Arial" panose="020B0604020202020204" pitchFamily="34" charset="0"/>
                      </a:rPr>
                      <m:t>𝒏</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𝟓</m:t>
                    </m:r>
                  </m:oMath>
                </a14:m>
                <a:r>
                  <a:rPr lang="en-US" sz="1700" b="1"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14:m>
                  <m:oMath xmlns:m="http://schemas.openxmlformats.org/officeDocument/2006/math">
                    <m:r>
                      <a:rPr lang="en-US" sz="1700" b="0" i="1" smtClean="0">
                        <a:latin typeface="Cambria Math" panose="02040503050406030204" pitchFamily="18" charset="0"/>
                        <a:cs typeface="Arial" panose="020B0604020202020204" pitchFamily="34" charset="0"/>
                      </a:rPr>
                      <m:t>𝑛</m:t>
                    </m:r>
                    <m:r>
                      <a:rPr lang="en-US" sz="1700" b="0" i="1" smtClean="0">
                        <a:latin typeface="Cambria Math" panose="02040503050406030204" pitchFamily="18" charset="0"/>
                        <a:cs typeface="Arial" panose="020B0604020202020204" pitchFamily="34" charset="0"/>
                      </a:rPr>
                      <m:t> </m:t>
                    </m:r>
                  </m:oMath>
                </a14:m>
                <a:r>
                  <a:rPr lang="en-US" sz="1700" dirty="0">
                    <a:latin typeface="Arial" panose="020B0604020202020204" pitchFamily="34" charset="0"/>
                    <a:cs typeface="Arial" panose="020B0604020202020204" pitchFamily="34" charset="0"/>
                  </a:rPr>
                  <a:t>nearest </a:t>
                </a:r>
                <a:r>
                  <a:rPr lang="en-US" sz="1700" dirty="0" err="1">
                    <a:latin typeface="Arial" panose="020B0604020202020204" pitchFamily="34" charset="0"/>
                    <a:cs typeface="Arial" panose="020B0604020202020204" pitchFamily="34" charset="0"/>
                  </a:rPr>
                  <a:t>neighbours</a:t>
                </a:r>
                <a:r>
                  <a:rPr lang="en-US" sz="17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 </a:t>
                </a:r>
                <a:r>
                  <a:rPr lang="en-US" sz="1900" b="1" dirty="0">
                    <a:latin typeface="Arial" panose="020B0604020202020204" pitchFamily="34" charset="0"/>
                    <a:cs typeface="Arial" panose="020B0604020202020204" pitchFamily="34" charset="0"/>
                  </a:rPr>
                  <a:t>Geometric</a:t>
                </a:r>
                <a:r>
                  <a:rPr lang="en-US" sz="1900" dirty="0">
                    <a:latin typeface="Arial" panose="020B0604020202020204" pitchFamily="34" charset="0"/>
                    <a:cs typeface="Arial" panose="020B0604020202020204" pitchFamily="34" charset="0"/>
                  </a:rPr>
                  <a:t> Distribution:</a:t>
                </a:r>
              </a:p>
              <a:p>
                <a:pPr lvl="2"/>
                <a:r>
                  <a:rPr lang="en-US" sz="1700" dirty="0">
                    <a:latin typeface="Arial" panose="020B0604020202020204" pitchFamily="34" charset="0"/>
                    <a:cs typeface="Arial" panose="020B0604020202020204" pitchFamily="34" charset="0"/>
                  </a:rPr>
                  <a:t>Best results obtained with </a:t>
                </a:r>
                <a14:m>
                  <m:oMath xmlns:m="http://schemas.openxmlformats.org/officeDocument/2006/math">
                    <m:r>
                      <a:rPr lang="en-US" sz="1700" b="1" i="1" smtClean="0">
                        <a:latin typeface="Cambria Math" panose="02040503050406030204" pitchFamily="18" charset="0"/>
                        <a:cs typeface="Arial" panose="020B0604020202020204" pitchFamily="34" charset="0"/>
                      </a:rPr>
                      <m:t>𝒑</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𝟎</m:t>
                    </m:r>
                    <m:r>
                      <a:rPr lang="en-US" sz="1700" b="1" i="1" smtClean="0">
                        <a:latin typeface="Cambria Math" panose="02040503050406030204" pitchFamily="18" charset="0"/>
                        <a:cs typeface="Arial" panose="020B0604020202020204" pitchFamily="34" charset="0"/>
                      </a:rPr>
                      <m:t>.</m:t>
                    </m:r>
                    <m:r>
                      <a:rPr lang="en-US" sz="1700" b="1" i="1" smtClean="0">
                        <a:latin typeface="Cambria Math" panose="02040503050406030204" pitchFamily="18" charset="0"/>
                        <a:cs typeface="Arial" panose="020B0604020202020204" pitchFamily="34" charset="0"/>
                      </a:rPr>
                      <m:t>𝟒</m:t>
                    </m:r>
                  </m:oMath>
                </a14:m>
                <a:r>
                  <a:rPr lang="en-US" sz="1700" b="1"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875257" y="2379346"/>
                <a:ext cx="10441482" cy="3683358"/>
              </a:xfrm>
              <a:blipFill>
                <a:blip r:embed="rId3"/>
                <a:stretch>
                  <a:fillRect l="-487" r="-122"/>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Results</a:t>
                </a:r>
                <a:r>
                  <a:rPr lang="en-US" sz="1600" dirty="0">
                    <a:latin typeface="Arial" panose="020B0604020202020204" pitchFamily="34" charset="0"/>
                    <a:cs typeface="Arial" panose="020B0604020202020204" pitchFamily="34" charset="0"/>
                    <a:sym typeface="Wingdings" panose="05000000000000000000" pitchFamily="2" charset="2"/>
                  </a:rPr>
                  <a:t> are provided as </a:t>
                </a:r>
                <a:r>
                  <a:rPr lang="en-GB" sz="1600" dirty="0"/>
                  <a:t>balanced </a:t>
                </a:r>
                <a:r>
                  <a:rPr lang="en-GB" sz="1600" b="1" dirty="0"/>
                  <a:t>F-score</a:t>
                </a:r>
                <a:r>
                  <a:rPr lang="en-GB" sz="1600" dirty="0"/>
                  <a:t> (</a:t>
                </a: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a:latin typeface="Cambria Math" panose="02040503050406030204" pitchFamily="18" charset="0"/>
                            <a:cs typeface="Arial" panose="020B0604020202020204" pitchFamily="34" charset="0"/>
                          </a:rPr>
                          <m:t> </m:t>
                        </m:r>
                        <m:r>
                          <a:rPr lang="en-US" sz="1600" i="1">
                            <a:latin typeface="Cambria Math" panose="02040503050406030204" pitchFamily="18" charset="0"/>
                            <a:cs typeface="Arial" panose="020B0604020202020204" pitchFamily="34" charset="0"/>
                          </a:rPr>
                          <m:t>𝐹</m:t>
                        </m:r>
                      </m:e>
                      <m:sub>
                        <m:r>
                          <a:rPr lang="en-US" sz="1600" i="1">
                            <a:latin typeface="Cambria Math" panose="02040503050406030204" pitchFamily="18" charset="0"/>
                            <a:cs typeface="Arial" panose="020B0604020202020204" pitchFamily="34" charset="0"/>
                          </a:rPr>
                          <m:t>1</m:t>
                        </m:r>
                      </m:sub>
                    </m:sSub>
                  </m:oMath>
                </a14:m>
                <a:r>
                  <a:rPr lang="en-US" sz="1600" dirty="0">
                    <a:latin typeface="Arial" panose="020B0604020202020204" pitchFamily="34" charset="0"/>
                    <a:cs typeface="Arial" panose="020B0604020202020204" pitchFamily="34" charset="0"/>
                    <a:sym typeface="Wingdings" panose="05000000000000000000" pitchFamily="2" charset="2"/>
                  </a:rPr>
                  <a:t> ) measure </a:t>
                </a:r>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a:t>
                </a:r>
                <a:r>
                  <a:rPr lang="en-US" sz="1500" b="1" dirty="0">
                    <a:latin typeface="Arial" panose="020B0604020202020204" pitchFamily="34" charset="0"/>
                    <a:cs typeface="Arial" panose="020B0604020202020204" pitchFamily="34" charset="0"/>
                  </a:rPr>
                  <a:t>harmonic mean </a:t>
                </a:r>
                <a:r>
                  <a:rPr lang="en-US" sz="1500" dirty="0">
                    <a:latin typeface="Arial" panose="020B0604020202020204" pitchFamily="34" charset="0"/>
                    <a:cs typeface="Arial" panose="020B0604020202020204" pitchFamily="34" charset="0"/>
                  </a:rPr>
                  <a:t>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600" b="1" dirty="0">
                    <a:latin typeface="Arial" panose="020B0604020202020204" pitchFamily="34" charset="0"/>
                    <a:cs typeface="Arial" panose="020B0604020202020204" pitchFamily="34" charset="0"/>
                    <a:sym typeface="Wingdings" panose="05000000000000000000" pitchFamily="2" charset="2"/>
                  </a:rPr>
                  <a:t>Evaluation</a:t>
                </a:r>
                <a:r>
                  <a:rPr lang="en-US" sz="1600" dirty="0">
                    <a:latin typeface="Arial" panose="020B0604020202020204" pitchFamily="34" charset="0"/>
                    <a:cs typeface="Arial" panose="020B0604020202020204" pitchFamily="34" charset="0"/>
                    <a:sym typeface="Wingdings" panose="05000000000000000000" pitchFamily="2" charset="2"/>
                  </a:rPr>
                  <a:t>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a:t>
                </a:r>
                <a:r>
                  <a:rPr lang="en-US" sz="1500" b="1" dirty="0">
                    <a:latin typeface="Arial" panose="020B0604020202020204" pitchFamily="34" charset="0"/>
                    <a:cs typeface="Arial" panose="020B0604020202020204" pitchFamily="34" charset="0"/>
                    <a:sym typeface="Wingdings" panose="05000000000000000000" pitchFamily="2" charset="2"/>
                  </a:rPr>
                  <a:t>WordNet</a:t>
                </a:r>
                <a:r>
                  <a:rPr lang="en-US" sz="1500" dirty="0">
                    <a:latin typeface="Arial" panose="020B0604020202020204" pitchFamily="34" charset="0"/>
                    <a:cs typeface="Arial" panose="020B0604020202020204" pitchFamily="34" charset="0"/>
                    <a:sym typeface="Wingdings" panose="05000000000000000000" pitchFamily="2" charset="2"/>
                  </a:rPr>
                  <a:t> as Knowledge base</a:t>
                </a:r>
              </a:p>
              <a:p>
                <a:pPr lvl="2">
                  <a:lnSpc>
                    <a:spcPct val="100000"/>
                  </a:lnSpc>
                </a:pPr>
                <a:r>
                  <a:rPr lang="en-US" sz="14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400" dirty="0">
                    <a:latin typeface="Arial" panose="020B0604020202020204" pitchFamily="34" charset="0"/>
                    <a:cs typeface="Arial" panose="020B0604020202020204" pitchFamily="34" charset="0"/>
                  </a:rPr>
                  <a:t>Low results on verbs on all data sets</a:t>
                </a:r>
              </a:p>
              <a:p>
                <a:pPr lvl="2">
                  <a:lnSpc>
                    <a:spcPct val="100000"/>
                  </a:lnSpc>
                </a:pPr>
                <a:r>
                  <a:rPr lang="en-US" sz="14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b="1"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400" dirty="0">
                    <a:latin typeface="Arial" panose="020B0604020202020204" pitchFamily="34" charset="0"/>
                    <a:cs typeface="Arial" panose="020B0604020202020204" pitchFamily="34" charset="0"/>
                  </a:rPr>
                  <a:t>We used </a:t>
                </a:r>
                <a:r>
                  <a:rPr lang="en-US" sz="1400" dirty="0" err="1">
                    <a:latin typeface="Arial" panose="020B0604020202020204" pitchFamily="34" charset="0"/>
                    <a:cs typeface="Arial" panose="020B0604020202020204" pitchFamily="34" charset="0"/>
                  </a:rPr>
                  <a:t>BabelNet</a:t>
                </a:r>
                <a:r>
                  <a:rPr lang="en-US" sz="14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4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570"/>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3720888823"/>
              </p:ext>
            </p:extLst>
          </p:nvPr>
        </p:nvGraphicFramePr>
        <p:xfrm>
          <a:off x="620070" y="1995719"/>
          <a:ext cx="10951860" cy="44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0" y="2042"/>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7548D31F-119A-0C4B-8210-BD6FDA44CE7B}"/>
              </a:ext>
            </a:extLst>
          </p:cNvPr>
          <p:cNvSpPr/>
          <p:nvPr/>
        </p:nvSpPr>
        <p:spPr>
          <a:xfrm>
            <a:off x="187164" y="1123862"/>
            <a:ext cx="11817669" cy="461665"/>
          </a:xfrm>
          <a:prstGeom prst="rect">
            <a:avLst/>
          </a:prstGeom>
        </p:spPr>
        <p:txBody>
          <a:bodyPr wrap="square">
            <a:spAutoFit/>
          </a:bodyPr>
          <a:lstStyle/>
          <a:p>
            <a:r>
              <a:rPr lang="en-US" sz="2400" dirty="0"/>
              <a:t>“ After so much </a:t>
            </a:r>
            <a:r>
              <a:rPr lang="en-US" sz="2400" b="1" dirty="0">
                <a:solidFill>
                  <a:srgbClr val="D64A3F"/>
                </a:solidFill>
              </a:rPr>
              <a:t>talking</a:t>
            </a:r>
            <a:r>
              <a:rPr lang="en-US" sz="2400" dirty="0"/>
              <a:t> we got </a:t>
            </a:r>
            <a:r>
              <a:rPr lang="en-US" sz="2400" b="1" dirty="0">
                <a:solidFill>
                  <a:srgbClr val="D64A3F"/>
                </a:solidFill>
              </a:rPr>
              <a:t>hungry</a:t>
            </a:r>
            <a:r>
              <a:rPr lang="en-US" sz="2400" dirty="0"/>
              <a:t>, therefore a </a:t>
            </a:r>
            <a:r>
              <a:rPr lang="en-US" sz="2400" b="1" dirty="0">
                <a:solidFill>
                  <a:srgbClr val="D64A3F"/>
                </a:solidFill>
              </a:rPr>
              <a:t>toast</a:t>
            </a:r>
            <a:r>
              <a:rPr lang="en-US" sz="2400" dirty="0"/>
              <a:t> is what we need the most ! ”</a:t>
            </a:r>
            <a:endParaRPr lang="el-GR" sz="2400" dirty="0"/>
          </a:p>
        </p:txBody>
      </p:sp>
      <p:grpSp>
        <p:nvGrpSpPr>
          <p:cNvPr id="135" name="Group 134">
            <a:extLst>
              <a:ext uri="{FF2B5EF4-FFF2-40B4-BE49-F238E27FC236}">
                <a16:creationId xmlns:a16="http://schemas.microsoft.com/office/drawing/2014/main" id="{12172B64-D9A2-B442-B411-56D83C4A0984}"/>
              </a:ext>
            </a:extLst>
          </p:cNvPr>
          <p:cNvGrpSpPr/>
          <p:nvPr/>
        </p:nvGrpSpPr>
        <p:grpSpPr>
          <a:xfrm>
            <a:off x="4425239" y="2822919"/>
            <a:ext cx="3284017" cy="2510790"/>
            <a:chOff x="3161836" y="2419420"/>
            <a:chExt cx="4459941" cy="3430451"/>
          </a:xfrm>
        </p:grpSpPr>
        <p:grpSp>
          <p:nvGrpSpPr>
            <p:cNvPr id="136" name="Group 135">
              <a:extLst>
                <a:ext uri="{FF2B5EF4-FFF2-40B4-BE49-F238E27FC236}">
                  <a16:creationId xmlns:a16="http://schemas.microsoft.com/office/drawing/2014/main" id="{920B12A6-5422-0749-8358-DC27B1E524BB}"/>
                </a:ext>
              </a:extLst>
            </p:cNvPr>
            <p:cNvGrpSpPr/>
            <p:nvPr/>
          </p:nvGrpSpPr>
          <p:grpSpPr>
            <a:xfrm>
              <a:off x="4158170" y="2883195"/>
              <a:ext cx="2706410" cy="2560541"/>
              <a:chOff x="4158170" y="2883195"/>
              <a:chExt cx="2706410" cy="2560541"/>
            </a:xfrm>
          </p:grpSpPr>
          <p:grpSp>
            <p:nvGrpSpPr>
              <p:cNvPr id="142" name="Group 141">
                <a:extLst>
                  <a:ext uri="{FF2B5EF4-FFF2-40B4-BE49-F238E27FC236}">
                    <a16:creationId xmlns:a16="http://schemas.microsoft.com/office/drawing/2014/main" id="{150CFDCD-B28D-7D4D-BA6E-37D6E0C009CF}"/>
                  </a:ext>
                </a:extLst>
              </p:cNvPr>
              <p:cNvGrpSpPr/>
              <p:nvPr/>
            </p:nvGrpSpPr>
            <p:grpSpPr>
              <a:xfrm>
                <a:off x="4189792" y="2914530"/>
                <a:ext cx="2658033" cy="2497874"/>
                <a:chOff x="8675649" y="622571"/>
                <a:chExt cx="2658033" cy="2497874"/>
              </a:xfrm>
            </p:grpSpPr>
            <p:cxnSp>
              <p:nvCxnSpPr>
                <p:cNvPr id="148" name="Straight Connector 147">
                  <a:extLst>
                    <a:ext uri="{FF2B5EF4-FFF2-40B4-BE49-F238E27FC236}">
                      <a16:creationId xmlns:a16="http://schemas.microsoft.com/office/drawing/2014/main" id="{2EC06209-8E6A-AA46-BF89-113168C47EBA}"/>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294CC74-F9C7-1E48-9CBB-70F04C557B97}"/>
                    </a:ext>
                  </a:extLst>
                </p:cNvPr>
                <p:cNvCxnSpPr>
                  <a:cxnSpLocks/>
                  <a:endCxn id="147"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11BA6B84-2266-3A41-B679-9C25D9ECBCD3}"/>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5C01A7F-5AB7-5948-9427-79C837D983AB}"/>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43" name="Oval 142">
                <a:extLst>
                  <a:ext uri="{FF2B5EF4-FFF2-40B4-BE49-F238E27FC236}">
                    <a16:creationId xmlns:a16="http://schemas.microsoft.com/office/drawing/2014/main" id="{3F757EC3-8649-3A4F-A270-24881BD819D1}"/>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4" name="Oval 143">
                <a:extLst>
                  <a:ext uri="{FF2B5EF4-FFF2-40B4-BE49-F238E27FC236}">
                    <a16:creationId xmlns:a16="http://schemas.microsoft.com/office/drawing/2014/main" id="{6EE36F3F-10B3-2149-A3B1-72C8DA8DC87F}"/>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5" name="Oval 144">
                <a:extLst>
                  <a:ext uri="{FF2B5EF4-FFF2-40B4-BE49-F238E27FC236}">
                    <a16:creationId xmlns:a16="http://schemas.microsoft.com/office/drawing/2014/main" id="{DDA24E04-4CC0-0A40-8763-E971A7F3BB0F}"/>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6" name="Oval 145">
                <a:extLst>
                  <a:ext uri="{FF2B5EF4-FFF2-40B4-BE49-F238E27FC236}">
                    <a16:creationId xmlns:a16="http://schemas.microsoft.com/office/drawing/2014/main" id="{D23612A2-50C9-C646-9166-01CE5B2C49BF}"/>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7" name="Oval 146">
                <a:extLst>
                  <a:ext uri="{FF2B5EF4-FFF2-40B4-BE49-F238E27FC236}">
                    <a16:creationId xmlns:a16="http://schemas.microsoft.com/office/drawing/2014/main" id="{2D9BDB36-5AD2-5D45-8102-BF7BF0687144}"/>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37" name="Rectangle 136">
              <a:extLst>
                <a:ext uri="{FF2B5EF4-FFF2-40B4-BE49-F238E27FC236}">
                  <a16:creationId xmlns:a16="http://schemas.microsoft.com/office/drawing/2014/main" id="{1AF39F03-2D7F-614C-A27F-CF4712CC8993}"/>
                </a:ext>
              </a:extLst>
            </p:cNvPr>
            <p:cNvSpPr/>
            <p:nvPr/>
          </p:nvSpPr>
          <p:spPr>
            <a:xfrm>
              <a:off x="3161836" y="3573751"/>
              <a:ext cx="776175" cy="338553"/>
            </a:xfrm>
            <a:prstGeom prst="rect">
              <a:avLst/>
            </a:prstGeom>
          </p:spPr>
          <p:txBody>
            <a:bodyPr wrap="none">
              <a:spAutoFit/>
            </a:bodyPr>
            <a:lstStyle/>
            <a:p>
              <a:r>
                <a:rPr lang="en-GB" sz="1600" dirty="0"/>
                <a:t>t</a:t>
              </a:r>
              <a:r>
                <a:rPr lang="en-GR" sz="1600" dirty="0"/>
                <a:t>alking</a:t>
              </a:r>
            </a:p>
          </p:txBody>
        </p:sp>
        <p:sp>
          <p:nvSpPr>
            <p:cNvPr id="138" name="Rectangle 137">
              <a:extLst>
                <a:ext uri="{FF2B5EF4-FFF2-40B4-BE49-F238E27FC236}">
                  <a16:creationId xmlns:a16="http://schemas.microsoft.com/office/drawing/2014/main" id="{8FCE4294-1F0F-0F49-AF4D-56D1A763EE87}"/>
                </a:ext>
              </a:extLst>
            </p:cNvPr>
            <p:cNvSpPr/>
            <p:nvPr/>
          </p:nvSpPr>
          <p:spPr>
            <a:xfrm>
              <a:off x="5247053" y="2419420"/>
              <a:ext cx="470000" cy="338553"/>
            </a:xfrm>
            <a:prstGeom prst="rect">
              <a:avLst/>
            </a:prstGeom>
          </p:spPr>
          <p:txBody>
            <a:bodyPr wrap="none">
              <a:spAutoFit/>
            </a:bodyPr>
            <a:lstStyle/>
            <a:p>
              <a:r>
                <a:rPr lang="en-GB" sz="1600" dirty="0"/>
                <a:t>got</a:t>
              </a:r>
              <a:endParaRPr lang="en-GR" sz="1600" dirty="0"/>
            </a:p>
          </p:txBody>
        </p:sp>
        <p:sp>
          <p:nvSpPr>
            <p:cNvPr id="139" name="Rectangle 138">
              <a:extLst>
                <a:ext uri="{FF2B5EF4-FFF2-40B4-BE49-F238E27FC236}">
                  <a16:creationId xmlns:a16="http://schemas.microsoft.com/office/drawing/2014/main" id="{8F9ED05E-0310-DC4B-982A-6F5A0B14FB77}"/>
                </a:ext>
              </a:extLst>
            </p:cNvPr>
            <p:cNvSpPr/>
            <p:nvPr/>
          </p:nvSpPr>
          <p:spPr>
            <a:xfrm>
              <a:off x="6874012" y="3573750"/>
              <a:ext cx="747765" cy="412088"/>
            </a:xfrm>
            <a:prstGeom prst="rect">
              <a:avLst/>
            </a:prstGeom>
          </p:spPr>
          <p:txBody>
            <a:bodyPr wrap="none">
              <a:spAutoFit/>
            </a:bodyPr>
            <a:lstStyle/>
            <a:p>
              <a:r>
                <a:rPr lang="en-GB" sz="1600" dirty="0"/>
                <a:t>toast</a:t>
              </a:r>
              <a:endParaRPr lang="en-GR" sz="1600" dirty="0"/>
            </a:p>
          </p:txBody>
        </p:sp>
        <p:sp>
          <p:nvSpPr>
            <p:cNvPr id="140" name="Rectangle 139">
              <a:extLst>
                <a:ext uri="{FF2B5EF4-FFF2-40B4-BE49-F238E27FC236}">
                  <a16:creationId xmlns:a16="http://schemas.microsoft.com/office/drawing/2014/main" id="{7F12ACE5-C981-484E-8D9A-D0663FEE45DF}"/>
                </a:ext>
              </a:extLst>
            </p:cNvPr>
            <p:cNvSpPr/>
            <p:nvPr/>
          </p:nvSpPr>
          <p:spPr>
            <a:xfrm>
              <a:off x="6283288" y="5429009"/>
              <a:ext cx="759175" cy="412088"/>
            </a:xfrm>
            <a:prstGeom prst="rect">
              <a:avLst/>
            </a:prstGeom>
          </p:spPr>
          <p:txBody>
            <a:bodyPr wrap="none">
              <a:spAutoFit/>
            </a:bodyPr>
            <a:lstStyle/>
            <a:p>
              <a:r>
                <a:rPr lang="en-GB" sz="1600" dirty="0"/>
                <a:t>need</a:t>
              </a:r>
              <a:endParaRPr lang="en-GR" sz="1600" dirty="0"/>
            </a:p>
          </p:txBody>
        </p:sp>
        <p:sp>
          <p:nvSpPr>
            <p:cNvPr id="141" name="Rectangle 140">
              <a:extLst>
                <a:ext uri="{FF2B5EF4-FFF2-40B4-BE49-F238E27FC236}">
                  <a16:creationId xmlns:a16="http://schemas.microsoft.com/office/drawing/2014/main" id="{82564A3F-95AA-0147-AFC9-4C55681128F5}"/>
                </a:ext>
              </a:extLst>
            </p:cNvPr>
            <p:cNvSpPr/>
            <p:nvPr/>
          </p:nvSpPr>
          <p:spPr>
            <a:xfrm>
              <a:off x="3727933" y="5437783"/>
              <a:ext cx="962663" cy="412088"/>
            </a:xfrm>
            <a:prstGeom prst="rect">
              <a:avLst/>
            </a:prstGeom>
          </p:spPr>
          <p:txBody>
            <a:bodyPr wrap="none">
              <a:spAutoFit/>
            </a:bodyPr>
            <a:lstStyle/>
            <a:p>
              <a:r>
                <a:rPr lang="en-GB" sz="1600" dirty="0"/>
                <a:t>hungry</a:t>
              </a:r>
              <a:endParaRPr lang="en-GR" sz="1600" dirty="0"/>
            </a:p>
          </p:txBody>
        </p:sp>
      </p:grpSp>
      <p:sp>
        <p:nvSpPr>
          <p:cNvPr id="162" name="Rectangle 161">
            <a:extLst>
              <a:ext uri="{FF2B5EF4-FFF2-40B4-BE49-F238E27FC236}">
                <a16:creationId xmlns:a16="http://schemas.microsoft.com/office/drawing/2014/main" id="{48D8727D-66CE-B548-A6F5-6258BFAEB316}"/>
              </a:ext>
            </a:extLst>
          </p:cNvPr>
          <p:cNvSpPr/>
          <p:nvPr/>
        </p:nvSpPr>
        <p:spPr>
          <a:xfrm>
            <a:off x="1109172" y="5889708"/>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7</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32F487C6-6D6E-854F-8A9E-22823452A0C0}"/>
                  </a:ext>
                </a:extLst>
              </p:cNvPr>
              <p:cNvSpPr/>
              <p:nvPr/>
            </p:nvSpPr>
            <p:spPr>
              <a:xfrm>
                <a:off x="4890463" y="5892860"/>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8</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63" name="Rectangle 162">
                <a:extLst>
                  <a:ext uri="{FF2B5EF4-FFF2-40B4-BE49-F238E27FC236}">
                    <a16:creationId xmlns:a16="http://schemas.microsoft.com/office/drawing/2014/main" id="{32F487C6-6D6E-854F-8A9E-22823452A0C0}"/>
                  </a:ext>
                </a:extLst>
              </p:cNvPr>
              <p:cNvSpPr>
                <a:spLocks noRot="1" noChangeAspect="1" noMove="1" noResize="1" noEditPoints="1" noAdjustHandles="1" noChangeArrowheads="1" noChangeShapeType="1" noTextEdit="1"/>
              </p:cNvSpPr>
              <p:nvPr/>
            </p:nvSpPr>
            <p:spPr>
              <a:xfrm>
                <a:off x="4890463" y="5892860"/>
                <a:ext cx="2140394" cy="261610"/>
              </a:xfrm>
              <a:prstGeom prst="rect">
                <a:avLst/>
              </a:prstGeom>
              <a:blipFill>
                <a:blip r:embed="rId5"/>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3C9AF96B-9687-014F-8B67-192DB47B5868}"/>
                  </a:ext>
                </a:extLst>
              </p:cNvPr>
              <p:cNvSpPr/>
              <p:nvPr/>
            </p:nvSpPr>
            <p:spPr>
              <a:xfrm>
                <a:off x="9090928" y="5889708"/>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9</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64" name="Rectangle 163">
                <a:extLst>
                  <a:ext uri="{FF2B5EF4-FFF2-40B4-BE49-F238E27FC236}">
                    <a16:creationId xmlns:a16="http://schemas.microsoft.com/office/drawing/2014/main" id="{3C9AF96B-9687-014F-8B67-192DB47B5868}"/>
                  </a:ext>
                </a:extLst>
              </p:cNvPr>
              <p:cNvSpPr>
                <a:spLocks noRot="1" noChangeAspect="1" noMove="1" noResize="1" noEditPoints="1" noAdjustHandles="1" noChangeArrowheads="1" noChangeShapeType="1" noTextEdit="1"/>
              </p:cNvSpPr>
              <p:nvPr/>
            </p:nvSpPr>
            <p:spPr>
              <a:xfrm>
                <a:off x="9090928" y="5889708"/>
                <a:ext cx="2271006" cy="261610"/>
              </a:xfrm>
              <a:prstGeom prst="rect">
                <a:avLst/>
              </a:prstGeom>
              <a:blipFill>
                <a:blip r:embed="rId6"/>
                <a:stretch>
                  <a:fillRect b="-18182"/>
                </a:stretch>
              </a:blipFill>
            </p:spPr>
            <p:txBody>
              <a:bodyPr/>
              <a:lstStyle/>
              <a:p>
                <a:r>
                  <a:rPr lang="en-GR">
                    <a:noFill/>
                  </a:rPr>
                  <a:t> </a:t>
                </a:r>
              </a:p>
            </p:txBody>
          </p:sp>
        </mc:Fallback>
      </mc:AlternateContent>
      <p:grpSp>
        <p:nvGrpSpPr>
          <p:cNvPr id="1029" name="Group 1028">
            <a:extLst>
              <a:ext uri="{FF2B5EF4-FFF2-40B4-BE49-F238E27FC236}">
                <a16:creationId xmlns:a16="http://schemas.microsoft.com/office/drawing/2014/main" id="{F91FB0C4-6338-DA41-BFE9-B8D6865DF7B9}"/>
              </a:ext>
            </a:extLst>
          </p:cNvPr>
          <p:cNvGrpSpPr/>
          <p:nvPr/>
        </p:nvGrpSpPr>
        <p:grpSpPr>
          <a:xfrm>
            <a:off x="448089" y="2822920"/>
            <a:ext cx="3322835" cy="2510789"/>
            <a:chOff x="280491" y="2822919"/>
            <a:chExt cx="3322835" cy="2510789"/>
          </a:xfrm>
        </p:grpSpPr>
        <p:grpSp>
          <p:nvGrpSpPr>
            <p:cNvPr id="63" name="Group 62">
              <a:extLst>
                <a:ext uri="{FF2B5EF4-FFF2-40B4-BE49-F238E27FC236}">
                  <a16:creationId xmlns:a16="http://schemas.microsoft.com/office/drawing/2014/main" id="{E366F554-3B90-2247-BCF9-D54D8C2EA509}"/>
                </a:ext>
              </a:extLst>
            </p:cNvPr>
            <p:cNvGrpSpPr/>
            <p:nvPr/>
          </p:nvGrpSpPr>
          <p:grpSpPr>
            <a:xfrm>
              <a:off x="280491" y="2822919"/>
              <a:ext cx="3322835" cy="2510789"/>
              <a:chOff x="3109119" y="2419420"/>
              <a:chExt cx="4512659" cy="3430450"/>
            </a:xfrm>
          </p:grpSpPr>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238527" y="5429010"/>
                <a:ext cx="759175" cy="412088"/>
              </a:xfrm>
              <a:prstGeom prst="rect">
                <a:avLst/>
              </a:prstGeom>
            </p:spPr>
            <p:txBody>
              <a:bodyPr wrap="none">
                <a:spAutoFit/>
              </a:bodyPr>
              <a:lstStyle/>
              <a:p>
                <a:r>
                  <a:rPr lang="en-GB" sz="1600" dirty="0"/>
                  <a:t>need</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3727933" y="5437783"/>
                <a:ext cx="962663" cy="412087"/>
              </a:xfrm>
              <a:prstGeom prst="rect">
                <a:avLst/>
              </a:prstGeom>
            </p:spPr>
            <p:txBody>
              <a:bodyPr wrap="none">
                <a:spAutoFit/>
              </a:bodyPr>
              <a:lstStyle/>
              <a:p>
                <a:r>
                  <a:rPr lang="en-GB" sz="1600" dirty="0"/>
                  <a:t>hungry</a:t>
                </a:r>
                <a:endParaRPr lang="en-GR" sz="1600" dirty="0"/>
              </a:p>
            </p:txBody>
          </p:sp>
        </p:grpSp>
        <p:sp>
          <p:nvSpPr>
            <p:cNvPr id="1027" name="TextBox 1026">
              <a:extLst>
                <a:ext uri="{FF2B5EF4-FFF2-40B4-BE49-F238E27FC236}">
                  <a16:creationId xmlns:a16="http://schemas.microsoft.com/office/drawing/2014/main" id="{B491CCE7-C7EB-674F-A862-2BF2D6F741C7}"/>
                </a:ext>
              </a:extLst>
            </p:cNvPr>
            <p:cNvSpPr txBox="1"/>
            <p:nvPr/>
          </p:nvSpPr>
          <p:spPr>
            <a:xfrm>
              <a:off x="2001138" y="4304110"/>
              <a:ext cx="434504" cy="230832"/>
            </a:xfrm>
            <a:prstGeom prst="rect">
              <a:avLst/>
            </a:prstGeom>
            <a:noFill/>
          </p:spPr>
          <p:txBody>
            <a:bodyPr wrap="square" rtlCol="0">
              <a:spAutoFit/>
            </a:bodyPr>
            <a:lstStyle/>
            <a:p>
              <a:r>
                <a:rPr lang="en-GR" sz="900" dirty="0"/>
                <a:t>40.2</a:t>
              </a:r>
            </a:p>
          </p:txBody>
        </p:sp>
        <p:sp>
          <p:nvSpPr>
            <p:cNvPr id="165" name="TextBox 164">
              <a:extLst>
                <a:ext uri="{FF2B5EF4-FFF2-40B4-BE49-F238E27FC236}">
                  <a16:creationId xmlns:a16="http://schemas.microsoft.com/office/drawing/2014/main" id="{CA9B4E88-276F-8943-AD25-9F207EC4D916}"/>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66" name="TextBox 165">
              <a:extLst>
                <a:ext uri="{FF2B5EF4-FFF2-40B4-BE49-F238E27FC236}">
                  <a16:creationId xmlns:a16="http://schemas.microsoft.com/office/drawing/2014/main" id="{04CE6C34-3EB3-9949-A579-F210EF6643E2}"/>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67" name="TextBox 166">
              <a:extLst>
                <a:ext uri="{FF2B5EF4-FFF2-40B4-BE49-F238E27FC236}">
                  <a16:creationId xmlns:a16="http://schemas.microsoft.com/office/drawing/2014/main" id="{C017F1FA-DC2D-6B40-B371-98E18014EDE1}"/>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68" name="TextBox 167">
              <a:extLst>
                <a:ext uri="{FF2B5EF4-FFF2-40B4-BE49-F238E27FC236}">
                  <a16:creationId xmlns:a16="http://schemas.microsoft.com/office/drawing/2014/main" id="{82B99076-26C8-7B4C-86FB-C72F3CFD939D}"/>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69" name="TextBox 168">
              <a:extLst>
                <a:ext uri="{FF2B5EF4-FFF2-40B4-BE49-F238E27FC236}">
                  <a16:creationId xmlns:a16="http://schemas.microsoft.com/office/drawing/2014/main" id="{ADD36364-FE8D-114C-83EC-A5FC82E2D9D6}"/>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70" name="TextBox 169">
              <a:extLst>
                <a:ext uri="{FF2B5EF4-FFF2-40B4-BE49-F238E27FC236}">
                  <a16:creationId xmlns:a16="http://schemas.microsoft.com/office/drawing/2014/main" id="{41F87520-A268-E147-A3A9-F18E0E2E647F}"/>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71" name="TextBox 170">
              <a:extLst>
                <a:ext uri="{FF2B5EF4-FFF2-40B4-BE49-F238E27FC236}">
                  <a16:creationId xmlns:a16="http://schemas.microsoft.com/office/drawing/2014/main" id="{9186EFCB-452E-424D-AEB4-5768543A8B33}"/>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72" name="TextBox 171">
              <a:extLst>
                <a:ext uri="{FF2B5EF4-FFF2-40B4-BE49-F238E27FC236}">
                  <a16:creationId xmlns:a16="http://schemas.microsoft.com/office/drawing/2014/main" id="{4732BDC4-91AE-7B4F-85AA-AA9BE30D7E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73" name="TextBox 172">
              <a:extLst>
                <a:ext uri="{FF2B5EF4-FFF2-40B4-BE49-F238E27FC236}">
                  <a16:creationId xmlns:a16="http://schemas.microsoft.com/office/drawing/2014/main" id="{0E43A09B-773F-0B44-A236-6BE44708398A}"/>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grpSp>
        <p:nvGrpSpPr>
          <p:cNvPr id="175" name="Group 174">
            <a:extLst>
              <a:ext uri="{FF2B5EF4-FFF2-40B4-BE49-F238E27FC236}">
                <a16:creationId xmlns:a16="http://schemas.microsoft.com/office/drawing/2014/main" id="{E517A280-3B6C-0B43-ADED-E615E73DF8EB}"/>
              </a:ext>
            </a:extLst>
          </p:cNvPr>
          <p:cNvGrpSpPr/>
          <p:nvPr/>
        </p:nvGrpSpPr>
        <p:grpSpPr>
          <a:xfrm>
            <a:off x="8423582" y="2867134"/>
            <a:ext cx="3322835" cy="2510789"/>
            <a:chOff x="280491" y="2822919"/>
            <a:chExt cx="3322835" cy="2510789"/>
          </a:xfrm>
        </p:grpSpPr>
        <p:grpSp>
          <p:nvGrpSpPr>
            <p:cNvPr id="176" name="Group 175">
              <a:extLst>
                <a:ext uri="{FF2B5EF4-FFF2-40B4-BE49-F238E27FC236}">
                  <a16:creationId xmlns:a16="http://schemas.microsoft.com/office/drawing/2014/main" id="{81ECBBFB-9390-CB49-9E7C-68EA218D306C}"/>
                </a:ext>
              </a:extLst>
            </p:cNvPr>
            <p:cNvGrpSpPr/>
            <p:nvPr/>
          </p:nvGrpSpPr>
          <p:grpSpPr>
            <a:xfrm>
              <a:off x="280491" y="2822919"/>
              <a:ext cx="3322835" cy="2510789"/>
              <a:chOff x="3109119" y="2419420"/>
              <a:chExt cx="4512659" cy="3430450"/>
            </a:xfrm>
          </p:grpSpPr>
          <p:grpSp>
            <p:nvGrpSpPr>
              <p:cNvPr id="187" name="Group 186">
                <a:extLst>
                  <a:ext uri="{FF2B5EF4-FFF2-40B4-BE49-F238E27FC236}">
                    <a16:creationId xmlns:a16="http://schemas.microsoft.com/office/drawing/2014/main" id="{01DE4699-0805-644D-8214-661DB7AA41C4}"/>
                  </a:ext>
                </a:extLst>
              </p:cNvPr>
              <p:cNvGrpSpPr/>
              <p:nvPr/>
            </p:nvGrpSpPr>
            <p:grpSpPr>
              <a:xfrm>
                <a:off x="4158170" y="2883195"/>
                <a:ext cx="2706410" cy="2560541"/>
                <a:chOff x="4158170" y="2883195"/>
                <a:chExt cx="2706410" cy="2560541"/>
              </a:xfrm>
            </p:grpSpPr>
            <p:grpSp>
              <p:nvGrpSpPr>
                <p:cNvPr id="193" name="Group 192">
                  <a:extLst>
                    <a:ext uri="{FF2B5EF4-FFF2-40B4-BE49-F238E27FC236}">
                      <a16:creationId xmlns:a16="http://schemas.microsoft.com/office/drawing/2014/main" id="{C1F2025B-9117-914F-9CAD-6445C5E1BD54}"/>
                    </a:ext>
                  </a:extLst>
                </p:cNvPr>
                <p:cNvGrpSpPr/>
                <p:nvPr/>
              </p:nvGrpSpPr>
              <p:grpSpPr>
                <a:xfrm>
                  <a:off x="4186403" y="2914529"/>
                  <a:ext cx="2661422" cy="2529207"/>
                  <a:chOff x="8672260" y="622570"/>
                  <a:chExt cx="2661422" cy="2529207"/>
                </a:xfrm>
              </p:grpSpPr>
              <p:cxnSp>
                <p:nvCxnSpPr>
                  <p:cNvPr id="199" name="Straight Connector 198">
                    <a:extLst>
                      <a:ext uri="{FF2B5EF4-FFF2-40B4-BE49-F238E27FC236}">
                        <a16:creationId xmlns:a16="http://schemas.microsoft.com/office/drawing/2014/main" id="{138C83FA-D43E-4E45-906A-697416AEEF75}"/>
                      </a:ext>
                    </a:extLst>
                  </p:cNvPr>
                  <p:cNvCxnSpPr>
                    <a:cxnSpLocks/>
                  </p:cNvCxnSpPr>
                  <p:nvPr/>
                </p:nvCxnSpPr>
                <p:spPr>
                  <a:xfrm flipH="1">
                    <a:off x="8675649" y="622572"/>
                    <a:ext cx="1308411" cy="96643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2AD2A02C-7431-EF4A-A7D3-7990A07E01F1}"/>
                      </a:ext>
                    </a:extLst>
                  </p:cNvPr>
                  <p:cNvCxnSpPr>
                    <a:cxnSpLocks/>
                  </p:cNvCxnSpPr>
                  <p:nvPr/>
                </p:nvCxnSpPr>
                <p:spPr>
                  <a:xfrm flipH="1" flipV="1">
                    <a:off x="8675649" y="1589011"/>
                    <a:ext cx="505522" cy="1531435"/>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2D6A34BE-68D6-AA43-ABAB-D9E5BAD2353D}"/>
                      </a:ext>
                    </a:extLst>
                  </p:cNvPr>
                  <p:cNvCxnSpPr>
                    <a:cxnSpLocks/>
                  </p:cNvCxnSpPr>
                  <p:nvPr/>
                </p:nvCxnSpPr>
                <p:spPr>
                  <a:xfrm flipH="1">
                    <a:off x="9181171" y="3120446"/>
                    <a:ext cx="1635512" cy="1"/>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3D2287-843A-D948-B908-D21441ACA1CB}"/>
                      </a:ext>
                    </a:extLst>
                  </p:cNvPr>
                  <p:cNvCxnSpPr>
                    <a:cxnSpLocks/>
                    <a:endCxn id="198" idx="0"/>
                  </p:cNvCxnSpPr>
                  <p:nvPr/>
                </p:nvCxnSpPr>
                <p:spPr>
                  <a:xfrm flipH="1">
                    <a:off x="10803427" y="1589010"/>
                    <a:ext cx="518778" cy="150009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42DF08C7-029D-3A4D-9B64-6897D338E863}"/>
                      </a:ext>
                    </a:extLst>
                  </p:cNvPr>
                  <p:cNvCxnSpPr>
                    <a:cxnSpLocks/>
                  </p:cNvCxnSpPr>
                  <p:nvPr/>
                </p:nvCxnSpPr>
                <p:spPr>
                  <a:xfrm>
                    <a:off x="9984060" y="622570"/>
                    <a:ext cx="1338145" cy="96644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A4D91843-D81D-AB4D-8451-06D4C4C3B218}"/>
                      </a:ext>
                    </a:extLst>
                  </p:cNvPr>
                  <p:cNvCxnSpPr>
                    <a:cxnSpLocks/>
                    <a:endCxn id="198" idx="4"/>
                  </p:cNvCxnSpPr>
                  <p:nvPr/>
                </p:nvCxnSpPr>
                <p:spPr>
                  <a:xfrm>
                    <a:off x="9975969" y="622571"/>
                    <a:ext cx="827458" cy="2529206"/>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1A0BABAC-6A0A-1948-BDE7-4136180AF4F8}"/>
                      </a:ext>
                    </a:extLst>
                  </p:cNvPr>
                  <p:cNvCxnSpPr>
                    <a:cxnSpLocks/>
                  </p:cNvCxnSpPr>
                  <p:nvPr/>
                </p:nvCxnSpPr>
                <p:spPr>
                  <a:xfrm flipH="1">
                    <a:off x="9196038" y="622571"/>
                    <a:ext cx="791412" cy="2497874"/>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D52975D-2353-924A-A755-05243E137F62}"/>
                      </a:ext>
                    </a:extLst>
                  </p:cNvPr>
                  <p:cNvCxnSpPr>
                    <a:cxnSpLocks/>
                  </p:cNvCxnSpPr>
                  <p:nvPr/>
                </p:nvCxnSpPr>
                <p:spPr>
                  <a:xfrm flipH="1">
                    <a:off x="8672260" y="1589010"/>
                    <a:ext cx="2649945" cy="0"/>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EA3134CC-15AD-7D46-9801-2537D87D0E4D}"/>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63A5E85A-D634-834B-B940-D288D664D054}"/>
                      </a:ext>
                    </a:extLst>
                  </p:cNvPr>
                  <p:cNvCxnSpPr>
                    <a:cxnSpLocks/>
                  </p:cNvCxnSpPr>
                  <p:nvPr/>
                </p:nvCxnSpPr>
                <p:spPr>
                  <a:xfrm flipV="1">
                    <a:off x="9192648" y="1589009"/>
                    <a:ext cx="2141034" cy="1531436"/>
                  </a:xfrm>
                  <a:prstGeom prst="line">
                    <a:avLst/>
                  </a:prstGeom>
                  <a:ln w="28575">
                    <a:solidFill>
                      <a:srgbClr val="D64A3F"/>
                    </a:solidFill>
                  </a:ln>
                </p:spPr>
                <p:style>
                  <a:lnRef idx="2">
                    <a:schemeClr val="accent1"/>
                  </a:lnRef>
                  <a:fillRef idx="0">
                    <a:schemeClr val="accent1"/>
                  </a:fillRef>
                  <a:effectRef idx="1">
                    <a:schemeClr val="accent1"/>
                  </a:effectRef>
                  <a:fontRef idx="minor">
                    <a:schemeClr val="tx1"/>
                  </a:fontRef>
                </p:style>
              </p:cxnSp>
            </p:grpSp>
            <p:sp>
              <p:nvSpPr>
                <p:cNvPr id="194" name="Oval 193">
                  <a:extLst>
                    <a:ext uri="{FF2B5EF4-FFF2-40B4-BE49-F238E27FC236}">
                      <a16:creationId xmlns:a16="http://schemas.microsoft.com/office/drawing/2014/main" id="{ED996703-E6E5-0245-BFA5-A0ADA0A71DDC}"/>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5" name="Oval 194">
                  <a:extLst>
                    <a:ext uri="{FF2B5EF4-FFF2-40B4-BE49-F238E27FC236}">
                      <a16:creationId xmlns:a16="http://schemas.microsoft.com/office/drawing/2014/main" id="{BE1157DD-F8B5-2C49-824B-A331A7FFED33}"/>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6" name="Oval 195">
                  <a:extLst>
                    <a:ext uri="{FF2B5EF4-FFF2-40B4-BE49-F238E27FC236}">
                      <a16:creationId xmlns:a16="http://schemas.microsoft.com/office/drawing/2014/main" id="{50D60915-4922-BE40-A7F9-E7C44BCAB97C}"/>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7" name="Oval 196">
                  <a:extLst>
                    <a:ext uri="{FF2B5EF4-FFF2-40B4-BE49-F238E27FC236}">
                      <a16:creationId xmlns:a16="http://schemas.microsoft.com/office/drawing/2014/main" id="{359BEBA4-E84B-D140-A94C-CCFCCEDDFF65}"/>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98" name="Oval 197">
                  <a:extLst>
                    <a:ext uri="{FF2B5EF4-FFF2-40B4-BE49-F238E27FC236}">
                      <a16:creationId xmlns:a16="http://schemas.microsoft.com/office/drawing/2014/main" id="{55C606FA-828E-3F4C-A38A-9AFB6B1ECBB3}"/>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188" name="Rectangle 187">
                <a:extLst>
                  <a:ext uri="{FF2B5EF4-FFF2-40B4-BE49-F238E27FC236}">
                    <a16:creationId xmlns:a16="http://schemas.microsoft.com/office/drawing/2014/main" id="{5F7012F1-10B0-8244-A766-61475904E9C6}"/>
                  </a:ext>
                </a:extLst>
              </p:cNvPr>
              <p:cNvSpPr/>
              <p:nvPr/>
            </p:nvSpPr>
            <p:spPr>
              <a:xfrm>
                <a:off x="3109119" y="3573751"/>
                <a:ext cx="776175" cy="338553"/>
              </a:xfrm>
              <a:prstGeom prst="rect">
                <a:avLst/>
              </a:prstGeom>
            </p:spPr>
            <p:txBody>
              <a:bodyPr wrap="none">
                <a:spAutoFit/>
              </a:bodyPr>
              <a:lstStyle/>
              <a:p>
                <a:r>
                  <a:rPr lang="en-GB" sz="1600" dirty="0"/>
                  <a:t>t</a:t>
                </a:r>
                <a:r>
                  <a:rPr lang="en-GR" sz="1600" dirty="0"/>
                  <a:t>alking</a:t>
                </a:r>
              </a:p>
            </p:txBody>
          </p:sp>
          <p:sp>
            <p:nvSpPr>
              <p:cNvPr id="189" name="Rectangle 188">
                <a:extLst>
                  <a:ext uri="{FF2B5EF4-FFF2-40B4-BE49-F238E27FC236}">
                    <a16:creationId xmlns:a16="http://schemas.microsoft.com/office/drawing/2014/main" id="{5E2F3477-81F4-454A-9889-E11CD9F33A2E}"/>
                  </a:ext>
                </a:extLst>
              </p:cNvPr>
              <p:cNvSpPr/>
              <p:nvPr/>
            </p:nvSpPr>
            <p:spPr>
              <a:xfrm>
                <a:off x="5247054" y="2419420"/>
                <a:ext cx="470000" cy="338553"/>
              </a:xfrm>
              <a:prstGeom prst="rect">
                <a:avLst/>
              </a:prstGeom>
            </p:spPr>
            <p:txBody>
              <a:bodyPr wrap="none">
                <a:spAutoFit/>
              </a:bodyPr>
              <a:lstStyle/>
              <a:p>
                <a:r>
                  <a:rPr lang="en-GB" sz="1600" dirty="0"/>
                  <a:t>got</a:t>
                </a:r>
                <a:endParaRPr lang="en-GR" sz="1600" dirty="0"/>
              </a:p>
            </p:txBody>
          </p:sp>
          <p:sp>
            <p:nvSpPr>
              <p:cNvPr id="190" name="Rectangle 189">
                <a:extLst>
                  <a:ext uri="{FF2B5EF4-FFF2-40B4-BE49-F238E27FC236}">
                    <a16:creationId xmlns:a16="http://schemas.microsoft.com/office/drawing/2014/main" id="{9E455341-21CE-F345-AF6E-EA9751E64665}"/>
                  </a:ext>
                </a:extLst>
              </p:cNvPr>
              <p:cNvSpPr/>
              <p:nvPr/>
            </p:nvSpPr>
            <p:spPr>
              <a:xfrm>
                <a:off x="6874012" y="3573751"/>
                <a:ext cx="747766" cy="412088"/>
              </a:xfrm>
              <a:prstGeom prst="rect">
                <a:avLst/>
              </a:prstGeom>
            </p:spPr>
            <p:txBody>
              <a:bodyPr wrap="none">
                <a:spAutoFit/>
              </a:bodyPr>
              <a:lstStyle/>
              <a:p>
                <a:r>
                  <a:rPr lang="en-GB" sz="1600" dirty="0"/>
                  <a:t>toast</a:t>
                </a:r>
                <a:endParaRPr lang="en-GR" sz="1600" dirty="0"/>
              </a:p>
            </p:txBody>
          </p:sp>
          <p:sp>
            <p:nvSpPr>
              <p:cNvPr id="191" name="Rectangle 190">
                <a:extLst>
                  <a:ext uri="{FF2B5EF4-FFF2-40B4-BE49-F238E27FC236}">
                    <a16:creationId xmlns:a16="http://schemas.microsoft.com/office/drawing/2014/main" id="{BA38064D-B6B0-1040-8A59-3C08C9EC6320}"/>
                  </a:ext>
                </a:extLst>
              </p:cNvPr>
              <p:cNvSpPr/>
              <p:nvPr/>
            </p:nvSpPr>
            <p:spPr>
              <a:xfrm>
                <a:off x="6314518" y="5412401"/>
                <a:ext cx="759175" cy="412088"/>
              </a:xfrm>
              <a:prstGeom prst="rect">
                <a:avLst/>
              </a:prstGeom>
            </p:spPr>
            <p:txBody>
              <a:bodyPr wrap="none">
                <a:spAutoFit/>
              </a:bodyPr>
              <a:lstStyle/>
              <a:p>
                <a:r>
                  <a:rPr lang="en-GB" sz="1600" dirty="0"/>
                  <a:t>need</a:t>
                </a:r>
                <a:endParaRPr lang="en-GR" sz="1600" dirty="0"/>
              </a:p>
            </p:txBody>
          </p:sp>
          <p:sp>
            <p:nvSpPr>
              <p:cNvPr id="192" name="Rectangle 191">
                <a:extLst>
                  <a:ext uri="{FF2B5EF4-FFF2-40B4-BE49-F238E27FC236}">
                    <a16:creationId xmlns:a16="http://schemas.microsoft.com/office/drawing/2014/main" id="{874D482E-9A8B-5B4E-90E7-1D7F97326491}"/>
                  </a:ext>
                </a:extLst>
              </p:cNvPr>
              <p:cNvSpPr/>
              <p:nvPr/>
            </p:nvSpPr>
            <p:spPr>
              <a:xfrm>
                <a:off x="3727933" y="5437782"/>
                <a:ext cx="962663" cy="412088"/>
              </a:xfrm>
              <a:prstGeom prst="rect">
                <a:avLst/>
              </a:prstGeom>
            </p:spPr>
            <p:txBody>
              <a:bodyPr wrap="none">
                <a:spAutoFit/>
              </a:bodyPr>
              <a:lstStyle/>
              <a:p>
                <a:r>
                  <a:rPr lang="en-GB" sz="1600" dirty="0"/>
                  <a:t>hungry</a:t>
                </a:r>
                <a:endParaRPr lang="en-GR" sz="1600" dirty="0"/>
              </a:p>
            </p:txBody>
          </p:sp>
        </p:grpSp>
        <p:sp>
          <p:nvSpPr>
            <p:cNvPr id="177" name="TextBox 176">
              <a:extLst>
                <a:ext uri="{FF2B5EF4-FFF2-40B4-BE49-F238E27FC236}">
                  <a16:creationId xmlns:a16="http://schemas.microsoft.com/office/drawing/2014/main" id="{279E4DB7-2AB7-BB42-8781-45241667CEBD}"/>
                </a:ext>
              </a:extLst>
            </p:cNvPr>
            <p:cNvSpPr txBox="1"/>
            <p:nvPr/>
          </p:nvSpPr>
          <p:spPr>
            <a:xfrm>
              <a:off x="2001138" y="4304110"/>
              <a:ext cx="434504" cy="230832"/>
            </a:xfrm>
            <a:prstGeom prst="rect">
              <a:avLst/>
            </a:prstGeom>
            <a:noFill/>
          </p:spPr>
          <p:txBody>
            <a:bodyPr wrap="square" rtlCol="0">
              <a:spAutoFit/>
            </a:bodyPr>
            <a:lstStyle/>
            <a:p>
              <a:r>
                <a:rPr lang="en-GR" sz="900" dirty="0"/>
                <a:t>49.5</a:t>
              </a:r>
            </a:p>
          </p:txBody>
        </p:sp>
        <p:sp>
          <p:nvSpPr>
            <p:cNvPr id="178" name="TextBox 177">
              <a:extLst>
                <a:ext uri="{FF2B5EF4-FFF2-40B4-BE49-F238E27FC236}">
                  <a16:creationId xmlns:a16="http://schemas.microsoft.com/office/drawing/2014/main" id="{91EB6CC4-6267-DC43-8125-6F9C1746E1C2}"/>
                </a:ext>
              </a:extLst>
            </p:cNvPr>
            <p:cNvSpPr txBox="1"/>
            <p:nvPr/>
          </p:nvSpPr>
          <p:spPr>
            <a:xfrm>
              <a:off x="1548534" y="4007112"/>
              <a:ext cx="434504" cy="230832"/>
            </a:xfrm>
            <a:prstGeom prst="rect">
              <a:avLst/>
            </a:prstGeom>
            <a:noFill/>
          </p:spPr>
          <p:txBody>
            <a:bodyPr wrap="square" rtlCol="0">
              <a:spAutoFit/>
            </a:bodyPr>
            <a:lstStyle/>
            <a:p>
              <a:r>
                <a:rPr lang="en-GR" sz="900" dirty="0"/>
                <a:t>17.9</a:t>
              </a:r>
            </a:p>
          </p:txBody>
        </p:sp>
        <p:sp>
          <p:nvSpPr>
            <p:cNvPr id="179" name="TextBox 178">
              <a:extLst>
                <a:ext uri="{FF2B5EF4-FFF2-40B4-BE49-F238E27FC236}">
                  <a16:creationId xmlns:a16="http://schemas.microsoft.com/office/drawing/2014/main" id="{6A218652-1A52-064C-B851-AB7FC64A863F}"/>
                </a:ext>
              </a:extLst>
            </p:cNvPr>
            <p:cNvSpPr txBox="1"/>
            <p:nvPr/>
          </p:nvSpPr>
          <p:spPr>
            <a:xfrm>
              <a:off x="2180857" y="4007112"/>
              <a:ext cx="434504" cy="230832"/>
            </a:xfrm>
            <a:prstGeom prst="rect">
              <a:avLst/>
            </a:prstGeom>
            <a:noFill/>
          </p:spPr>
          <p:txBody>
            <a:bodyPr wrap="square" rtlCol="0">
              <a:spAutoFit/>
            </a:bodyPr>
            <a:lstStyle/>
            <a:p>
              <a:r>
                <a:rPr lang="en-GR" sz="900" dirty="0"/>
                <a:t>0.4</a:t>
              </a:r>
            </a:p>
          </p:txBody>
        </p:sp>
        <p:sp>
          <p:nvSpPr>
            <p:cNvPr id="180" name="TextBox 179">
              <a:extLst>
                <a:ext uri="{FF2B5EF4-FFF2-40B4-BE49-F238E27FC236}">
                  <a16:creationId xmlns:a16="http://schemas.microsoft.com/office/drawing/2014/main" id="{83670DCA-ECA6-D74B-A355-75D3C0D95432}"/>
                </a:ext>
              </a:extLst>
            </p:cNvPr>
            <p:cNvSpPr txBox="1"/>
            <p:nvPr/>
          </p:nvSpPr>
          <p:spPr>
            <a:xfrm>
              <a:off x="1839313" y="3710115"/>
              <a:ext cx="434504" cy="230832"/>
            </a:xfrm>
            <a:prstGeom prst="rect">
              <a:avLst/>
            </a:prstGeom>
            <a:noFill/>
          </p:spPr>
          <p:txBody>
            <a:bodyPr wrap="square" rtlCol="0">
              <a:spAutoFit/>
            </a:bodyPr>
            <a:lstStyle/>
            <a:p>
              <a:r>
                <a:rPr lang="en-GR" sz="900" dirty="0"/>
                <a:t>29.2</a:t>
              </a:r>
            </a:p>
          </p:txBody>
        </p:sp>
        <p:sp>
          <p:nvSpPr>
            <p:cNvPr id="181" name="TextBox 180">
              <a:extLst>
                <a:ext uri="{FF2B5EF4-FFF2-40B4-BE49-F238E27FC236}">
                  <a16:creationId xmlns:a16="http://schemas.microsoft.com/office/drawing/2014/main" id="{72AD3B4C-C034-A34F-BEBF-1C8A48AAD767}"/>
                </a:ext>
              </a:extLst>
            </p:cNvPr>
            <p:cNvSpPr txBox="1"/>
            <p:nvPr/>
          </p:nvSpPr>
          <p:spPr>
            <a:xfrm>
              <a:off x="1648836" y="4308102"/>
              <a:ext cx="434504" cy="230832"/>
            </a:xfrm>
            <a:prstGeom prst="rect">
              <a:avLst/>
            </a:prstGeom>
            <a:noFill/>
          </p:spPr>
          <p:txBody>
            <a:bodyPr wrap="square" rtlCol="0">
              <a:spAutoFit/>
            </a:bodyPr>
            <a:lstStyle/>
            <a:p>
              <a:r>
                <a:rPr lang="en-GR" sz="900" dirty="0"/>
                <a:t>10.2</a:t>
              </a:r>
            </a:p>
          </p:txBody>
        </p:sp>
        <p:sp>
          <p:nvSpPr>
            <p:cNvPr id="182" name="TextBox 181">
              <a:extLst>
                <a:ext uri="{FF2B5EF4-FFF2-40B4-BE49-F238E27FC236}">
                  <a16:creationId xmlns:a16="http://schemas.microsoft.com/office/drawing/2014/main" id="{E8FE8B2C-4927-FC45-8954-A6138705303E}"/>
                </a:ext>
              </a:extLst>
            </p:cNvPr>
            <p:cNvSpPr txBox="1"/>
            <p:nvPr/>
          </p:nvSpPr>
          <p:spPr>
            <a:xfrm>
              <a:off x="2628641" y="4339333"/>
              <a:ext cx="434504" cy="230832"/>
            </a:xfrm>
            <a:prstGeom prst="rect">
              <a:avLst/>
            </a:prstGeom>
            <a:noFill/>
          </p:spPr>
          <p:txBody>
            <a:bodyPr wrap="square" rtlCol="0">
              <a:spAutoFit/>
            </a:bodyPr>
            <a:lstStyle/>
            <a:p>
              <a:r>
                <a:rPr lang="en-GR" sz="900" dirty="0"/>
                <a:t>13.2</a:t>
              </a:r>
            </a:p>
          </p:txBody>
        </p:sp>
        <p:sp>
          <p:nvSpPr>
            <p:cNvPr id="183" name="TextBox 182">
              <a:extLst>
                <a:ext uri="{FF2B5EF4-FFF2-40B4-BE49-F238E27FC236}">
                  <a16:creationId xmlns:a16="http://schemas.microsoft.com/office/drawing/2014/main" id="{C60ABE0D-0F4D-F24C-AA7B-A6FB669EF51A}"/>
                </a:ext>
              </a:extLst>
            </p:cNvPr>
            <p:cNvSpPr txBox="1"/>
            <p:nvPr/>
          </p:nvSpPr>
          <p:spPr>
            <a:xfrm>
              <a:off x="2358423" y="3423291"/>
              <a:ext cx="434504" cy="230832"/>
            </a:xfrm>
            <a:prstGeom prst="rect">
              <a:avLst/>
            </a:prstGeom>
            <a:noFill/>
          </p:spPr>
          <p:txBody>
            <a:bodyPr wrap="square" rtlCol="0">
              <a:spAutoFit/>
            </a:bodyPr>
            <a:lstStyle/>
            <a:p>
              <a:r>
                <a:rPr lang="en-GR" sz="900" dirty="0"/>
                <a:t>9.6</a:t>
              </a:r>
            </a:p>
          </p:txBody>
        </p:sp>
        <p:sp>
          <p:nvSpPr>
            <p:cNvPr id="184" name="TextBox 183">
              <a:extLst>
                <a:ext uri="{FF2B5EF4-FFF2-40B4-BE49-F238E27FC236}">
                  <a16:creationId xmlns:a16="http://schemas.microsoft.com/office/drawing/2014/main" id="{E360DC3A-B3C7-044B-9D4B-DBFCC9ABF348}"/>
                </a:ext>
              </a:extLst>
            </p:cNvPr>
            <p:cNvSpPr txBox="1"/>
            <p:nvPr/>
          </p:nvSpPr>
          <p:spPr>
            <a:xfrm>
              <a:off x="1332293" y="3418058"/>
              <a:ext cx="434504" cy="230832"/>
            </a:xfrm>
            <a:prstGeom prst="rect">
              <a:avLst/>
            </a:prstGeom>
            <a:noFill/>
          </p:spPr>
          <p:txBody>
            <a:bodyPr wrap="square" rtlCol="0">
              <a:spAutoFit/>
            </a:bodyPr>
            <a:lstStyle/>
            <a:p>
              <a:r>
                <a:rPr lang="en-GR" sz="900" dirty="0"/>
                <a:t>3.2</a:t>
              </a:r>
            </a:p>
          </p:txBody>
        </p:sp>
        <p:sp>
          <p:nvSpPr>
            <p:cNvPr id="185" name="TextBox 184">
              <a:extLst>
                <a:ext uri="{FF2B5EF4-FFF2-40B4-BE49-F238E27FC236}">
                  <a16:creationId xmlns:a16="http://schemas.microsoft.com/office/drawing/2014/main" id="{09A831F8-A226-6042-B840-D751EFF90BB3}"/>
                </a:ext>
              </a:extLst>
            </p:cNvPr>
            <p:cNvSpPr txBox="1"/>
            <p:nvPr/>
          </p:nvSpPr>
          <p:spPr>
            <a:xfrm>
              <a:off x="1076509" y="4320015"/>
              <a:ext cx="434504" cy="230832"/>
            </a:xfrm>
            <a:prstGeom prst="rect">
              <a:avLst/>
            </a:prstGeom>
            <a:noFill/>
          </p:spPr>
          <p:txBody>
            <a:bodyPr wrap="square" rtlCol="0">
              <a:spAutoFit/>
            </a:bodyPr>
            <a:lstStyle/>
            <a:p>
              <a:r>
                <a:rPr lang="en-GR" sz="900" dirty="0"/>
                <a:t>2.3</a:t>
              </a:r>
            </a:p>
          </p:txBody>
        </p:sp>
        <p:sp>
          <p:nvSpPr>
            <p:cNvPr id="186" name="TextBox 185">
              <a:extLst>
                <a:ext uri="{FF2B5EF4-FFF2-40B4-BE49-F238E27FC236}">
                  <a16:creationId xmlns:a16="http://schemas.microsoft.com/office/drawing/2014/main" id="{3FFB51C4-54A2-D843-B26F-80F9F96D8832}"/>
                </a:ext>
              </a:extLst>
            </p:cNvPr>
            <p:cNvSpPr txBox="1"/>
            <p:nvPr/>
          </p:nvSpPr>
          <p:spPr>
            <a:xfrm>
              <a:off x="1871485" y="4819388"/>
              <a:ext cx="434504" cy="230832"/>
            </a:xfrm>
            <a:prstGeom prst="rect">
              <a:avLst/>
            </a:prstGeom>
            <a:noFill/>
          </p:spPr>
          <p:txBody>
            <a:bodyPr wrap="square" rtlCol="0">
              <a:spAutoFit/>
            </a:bodyPr>
            <a:lstStyle/>
            <a:p>
              <a:r>
                <a:rPr lang="en-GR" sz="900" dirty="0"/>
                <a:t>3.6</a:t>
              </a:r>
            </a:p>
          </p:txBody>
        </p:sp>
      </p:gr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lt">
                                    <p:tmPct val="10000"/>
                                  </p:iterate>
                                  <p:childTnLst>
                                    <p:set>
                                      <p:cBhvr>
                                        <p:cTn id="6" dur="1" fill="hold">
                                          <p:stCondLst>
                                            <p:cond delay="0"/>
                                          </p:stCondLst>
                                        </p:cTn>
                                        <p:tgtEl>
                                          <p:spTgt spid="1024"/>
                                        </p:tgtEl>
                                        <p:attrNameLst>
                                          <p:attrName>style.visibility</p:attrName>
                                        </p:attrNameLst>
                                      </p:cBhvr>
                                      <p:to>
                                        <p:strVal val="visible"/>
                                      </p:to>
                                    </p:set>
                                    <p:animEffect transition="in" filter="barn(inVertical)">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par>
                                <p:cTn id="21" presetID="10"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par>
                                <p:cTn id="29" presetID="10" presetClass="entr" presetSubtype="0" fill="hold"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62" grpId="0"/>
      <p:bldP spid="163" grpId="0"/>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031183"/>
            <a:ext cx="7008647"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0" indent="0">
              <a:buNone/>
            </a:pPr>
            <a:endParaRPr lang="en-US" sz="8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xmlns="">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b="1" dirty="0">
                    <a:solidFill>
                      <a:srgbClr val="000000"/>
                    </a:solidFill>
                  </a:rPr>
                  <a:t>Word</a:t>
                </a:r>
                <a:r>
                  <a:rPr lang="en-GB" sz="1600" dirty="0">
                    <a:solidFill>
                      <a:srgbClr val="000000"/>
                    </a:solidFill>
                  </a:rPr>
                  <a:t> </a:t>
                </a:r>
                <a:r>
                  <a:rPr lang="en-GB" sz="1600" b="1" dirty="0">
                    <a:solidFill>
                      <a:srgbClr val="000000"/>
                    </a:solidFill>
                  </a:rPr>
                  <a:t>similarity </a:t>
                </a:r>
                <a:r>
                  <a:rPr lang="en-GB" sz="1600" dirty="0">
                    <a:solidFill>
                      <a:srgbClr val="000000"/>
                    </a:solidFill>
                  </a:rPr>
                  <a:t>matrix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𝑊</m:t>
                        </m:r>
                      </m:e>
                      <m:sub>
                        <m:r>
                          <a:rPr lang="en-US" sz="1600" b="0" i="1">
                            <a:solidFill>
                              <a:srgbClr val="000000"/>
                            </a:solidFill>
                            <a:latin typeface="Cambria Math" panose="02040503050406030204" pitchFamily="18" charset="0"/>
                          </a:rPr>
                          <m:t>𝑁𝑥𝑁</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a:t>
                </a:r>
                <a:r>
                  <a:rPr lang="en-GB" sz="1600" dirty="0">
                    <a:solidFill>
                      <a:srgbClr val="000000"/>
                    </a:solidFill>
                  </a:rPr>
                  <a:t>measure: strength of </a:t>
                </a:r>
                <a:r>
                  <a:rPr lang="en-GB" sz="1600" b="1" dirty="0">
                    <a:solidFill>
                      <a:srgbClr val="000000"/>
                    </a:solidFill>
                  </a:rPr>
                  <a:t>co-occurrence</a:t>
                </a:r>
                <a:r>
                  <a:rPr lang="en-GB" sz="1600" dirty="0">
                    <a:solidFill>
                      <a:srgbClr val="000000"/>
                    </a:solidFill>
                  </a:rPr>
                  <a:t>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a:t>
                </a:r>
                <a:r>
                  <a:rPr lang="en-GB" sz="1600" b="1" dirty="0">
                    <a:solidFill>
                      <a:srgbClr val="000000"/>
                    </a:solidFill>
                  </a:rPr>
                  <a:t>correlated</a:t>
                </a:r>
                <a:r>
                  <a:rPr lang="en-GB" sz="1600" dirty="0">
                    <a:solidFill>
                      <a:srgbClr val="000000"/>
                    </a:solidFill>
                  </a:rPr>
                  <a:t> words</a:t>
                </a:r>
              </a:p>
              <a:p>
                <a:pPr lvl="1" fontAlgn="base"/>
                <a:r>
                  <a:rPr lang="en-GB" sz="1600" dirty="0">
                    <a:solidFill>
                      <a:srgbClr val="000000"/>
                    </a:solidFill>
                  </a:rPr>
                  <a:t>8 </a:t>
                </a:r>
                <a:r>
                  <a:rPr lang="en-GB" sz="1600" b="1" dirty="0">
                    <a:solidFill>
                      <a:srgbClr val="000000"/>
                    </a:solidFill>
                  </a:rPr>
                  <a:t>association</a:t>
                </a:r>
                <a:r>
                  <a:rPr lang="en-GB" sz="1600" dirty="0">
                    <a:solidFill>
                      <a:srgbClr val="000000"/>
                    </a:solidFill>
                  </a:rPr>
                  <a:t>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1" i="1">
                        <a:solidFill>
                          <a:srgbClr val="000000"/>
                        </a:solidFill>
                        <a:latin typeface="Cambria Math" panose="02040503050406030204" pitchFamily="18" charset="0"/>
                      </a:rPr>
                      <m:t>𝒏</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140394"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b="0" i="0" dirty="0" smtClean="0">
                        <a:latin typeface="Cambria Math" panose="02040503050406030204" pitchFamily="18" charset="0"/>
                        <a:cs typeface="Arial" panose="020B0604020202020204" pitchFamily="34" charset="0"/>
                      </a:rPr>
                      <m:t> </m:t>
                    </m:r>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 </a:t>
                </a:r>
              </a:p>
            </p:txBody>
          </p:sp>
        </mc:Choice>
        <mc:Fallback xmlns="">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140394"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xmlns="">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4654</TotalTime>
  <Words>5381</Words>
  <Application>Microsoft Macintosh PowerPoint</Application>
  <PresentationFormat>Widescreen</PresentationFormat>
  <Paragraphs>566</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474</cp:revision>
  <cp:lastPrinted>2021-02-07T17:44:04Z</cp:lastPrinted>
  <dcterms:created xsi:type="dcterms:W3CDTF">2021-02-03T20:20:42Z</dcterms:created>
  <dcterms:modified xsi:type="dcterms:W3CDTF">2021-02-07T21:04:47Z</dcterms:modified>
</cp:coreProperties>
</file>